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10.jpg" ContentType="image/jpg"/>
  <Override PartName="/ppt/media/image11.jpg" ContentType="image/jpg"/>
  <Override PartName="/ppt/media/image12.jpg" ContentType="image/jpg"/>
  <Override PartName="/ppt/media/image13.jpg" ContentType="image/jpg"/>
  <Override PartName="/ppt/media/image14.jpg" ContentType="image/jpg"/>
  <Override PartName="/ppt/media/image15.jpg" ContentType="image/jpg"/>
  <Override PartName="/ppt/media/image16.jpg" ContentType="image/jpg"/>
  <Override PartName="/ppt/media/image17.jpg" ContentType="image/jpg"/>
  <Override PartName="/ppt/media/image18.jpg" ContentType="image/jpg"/>
  <Override PartName="/ppt/media/image19.jpg" ContentType="image/jpg"/>
  <Override PartName="/ppt/media/image20.jpg" ContentType="image/jpg"/>
  <Override PartName="/ppt/media/image21.jpg" ContentType="image/jpg"/>
  <Override PartName="/ppt/media/image22.jpg" ContentType="image/jpg"/>
  <Override PartName="/ppt/media/image23.jpg" ContentType="image/jpg"/>
  <Override PartName="/ppt/media/image24.jpg" ContentType="image/jpg"/>
  <Override PartName="/ppt/media/image25.jpg" ContentType="image/jpg"/>
  <Override PartName="/ppt/media/image26.jpg" ContentType="image/jpg"/>
  <Override PartName="/ppt/media/image27.jpg" ContentType="image/jpg"/>
  <Override PartName="/ppt/media/image28.jpg" ContentType="image/jpg"/>
  <Override PartName="/ppt/media/image29.jpg" ContentType="image/jpg"/>
  <Override PartName="/ppt/media/image30.jpg" ContentType="image/jpg"/>
  <Override PartName="/ppt/media/image32.jpg" ContentType="image/jpg"/>
  <Override PartName="/ppt/media/image33.jpg" ContentType="image/jpg"/>
  <Override PartName="/ppt/media/image34.jpg" ContentType="image/jpg"/>
  <Override PartName="/ppt/media/image35.jpg" ContentType="image/jpg"/>
  <Override PartName="/ppt/media/image36.jpg" ContentType="image/jpg"/>
  <Override PartName="/ppt/media/image37.jpg" ContentType="image/jpg"/>
  <Override PartName="/ppt/media/image38.jpg" ContentType="image/jpg"/>
  <Override PartName="/ppt/media/image39.jpg" ContentType="image/jpg"/>
  <Override PartName="/ppt/media/image40.jpg" ContentType="image/jpg"/>
  <Override PartName="/ppt/media/image41.jpg" ContentType="image/jpg"/>
  <Override PartName="/ppt/media/image42.jpg" ContentType="image/jpg"/>
  <Override PartName="/ppt/media/image43.jpg" ContentType="image/jpg"/>
  <Override PartName="/ppt/media/image44.jpg" ContentType="image/jpg"/>
  <Override PartName="/ppt/media/image45.jpg" ContentType="image/jpg"/>
  <Override PartName="/ppt/media/image46.jpg" ContentType="image/jpg"/>
  <Override PartName="/ppt/media/image47.jpg" ContentType="image/jpg"/>
  <Override PartName="/ppt/media/image48.jpg" ContentType="image/jpg"/>
  <Override PartName="/ppt/media/image49.jpg" ContentType="image/jpg"/>
  <Override PartName="/ppt/media/image50.jpg" ContentType="image/jpg"/>
  <Override PartName="/ppt/media/image51.jpg" ContentType="image/jpg"/>
  <Override PartName="/ppt/media/image52.jpg" ContentType="image/jpg"/>
  <Override PartName="/ppt/media/image53.jpg" ContentType="image/jpg"/>
  <Override PartName="/ppt/media/image54.jpg" ContentType="image/jpg"/>
  <Override PartName="/ppt/media/image55.jpg" ContentType="image/jpg"/>
  <Override PartName="/ppt/media/image56.jpg" ContentType="image/jpg"/>
  <Override PartName="/ppt/media/image57.jpg" ContentType="image/jpg"/>
  <Override PartName="/ppt/media/image58.jpg" ContentType="image/jpg"/>
  <Override PartName="/ppt/media/image59.jpg" ContentType="image/jpg"/>
  <Override PartName="/ppt/media/image60.jpg" ContentType="image/jpg"/>
  <Override PartName="/ppt/media/image61.jpg" ContentType="image/jpg"/>
  <Override PartName="/ppt/media/image62.jpg" ContentType="image/jpg"/>
  <Override PartName="/ppt/media/image63.jpg" ContentType="image/jpg"/>
  <Override PartName="/ppt/media/image64.jpg" ContentType="image/jpg"/>
  <Override PartName="/ppt/media/image65.jpg" ContentType="image/jpg"/>
  <Override PartName="/ppt/media/image66.jpg" ContentType="image/jpg"/>
  <Override PartName="/ppt/media/image67.jpg" ContentType="image/jpg"/>
  <Override PartName="/ppt/media/image68.jpg" ContentType="image/jpg"/>
  <Override PartName="/ppt/media/image69.jpg" ContentType="image/jpg"/>
  <Override PartName="/ppt/media/image70.jpg" ContentType="image/jp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7" r:id="rId21"/>
    <p:sldId id="278" r:id="rId22"/>
    <p:sldId id="279" r:id="rId23"/>
    <p:sldId id="280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0" r:id="rId92"/>
    <p:sldId id="351" r:id="rId93"/>
    <p:sldId id="352" r:id="rId94"/>
    <p:sldId id="353" r:id="rId95"/>
    <p:sldId id="354" r:id="rId96"/>
    <p:sldId id="355" r:id="rId97"/>
    <p:sldId id="356" r:id="rId98"/>
    <p:sldId id="357" r:id="rId99"/>
    <p:sldId id="358" r:id="rId100"/>
    <p:sldId id="359" r:id="rId101"/>
    <p:sldId id="360" r:id="rId102"/>
    <p:sldId id="361" r:id="rId103"/>
    <p:sldId id="362" r:id="rId104"/>
    <p:sldId id="363" r:id="rId105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5E4B59-60FA-436A-8E20-0BF3ADEFE67F}" v="35" dt="2025-04-27T03:35:32.14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 u="heavy">
                <a:solidFill>
                  <a:srgbClr val="26262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‹#›</a:t>
            </a:fld>
            <a:endParaRPr spc="4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 u="heavy">
                <a:solidFill>
                  <a:srgbClr val="26262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‹#›</a:t>
            </a:fld>
            <a:endParaRPr spc="4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 u="heavy">
                <a:solidFill>
                  <a:srgbClr val="26262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‹#›</a:t>
            </a:fld>
            <a:endParaRPr spc="4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 u="heavy">
                <a:solidFill>
                  <a:srgbClr val="26262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‹#›</a:t>
            </a:fld>
            <a:endParaRPr spc="4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‹#›</a:t>
            </a:fld>
            <a:endParaRPr spc="4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162288" y="0"/>
            <a:ext cx="1997849" cy="57822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34705" y="62865"/>
            <a:ext cx="6122589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 u="heavy">
                <a:solidFill>
                  <a:srgbClr val="26262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61949" y="2957364"/>
            <a:ext cx="11366500" cy="32791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857803" y="6581154"/>
            <a:ext cx="404370" cy="1898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‹#›</a:t>
            </a:fld>
            <a:endParaRPr spc="4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ontawesome.com/" TargetMode="External"/><Relationship Id="rId4" Type="http://schemas.openxmlformats.org/officeDocument/2006/relationships/hyperlink" Target="https://themesberg.com/product/admin-dashboard/volt-bootstrap-5-dashboard" TargetMode="Externa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mailto:myemail@gmail.com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B7C8C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6037" y="0"/>
            <a:ext cx="1965962" cy="56899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30" marR="5080" algn="ctr">
              <a:lnSpc>
                <a:spcPct val="100000"/>
              </a:lnSpc>
              <a:spcBef>
                <a:spcPts val="100"/>
              </a:spcBef>
            </a:pPr>
            <a:r>
              <a:rPr u="none" dirty="0">
                <a:solidFill>
                  <a:srgbClr val="980000"/>
                </a:solidFill>
              </a:rPr>
              <a:t>School</a:t>
            </a:r>
            <a:r>
              <a:rPr u="none" spc="-30" dirty="0">
                <a:solidFill>
                  <a:srgbClr val="980000"/>
                </a:solidFill>
              </a:rPr>
              <a:t> </a:t>
            </a:r>
            <a:r>
              <a:rPr u="none" dirty="0">
                <a:solidFill>
                  <a:srgbClr val="980000"/>
                </a:solidFill>
              </a:rPr>
              <a:t>of</a:t>
            </a:r>
            <a:r>
              <a:rPr u="none" spc="-55" dirty="0">
                <a:solidFill>
                  <a:srgbClr val="980000"/>
                </a:solidFill>
              </a:rPr>
              <a:t> </a:t>
            </a:r>
            <a:r>
              <a:rPr u="none" spc="-25" dirty="0">
                <a:solidFill>
                  <a:srgbClr val="980000"/>
                </a:solidFill>
              </a:rPr>
              <a:t>Technology,</a:t>
            </a:r>
            <a:r>
              <a:rPr u="none" spc="-15" dirty="0">
                <a:solidFill>
                  <a:srgbClr val="980000"/>
                </a:solidFill>
              </a:rPr>
              <a:t> </a:t>
            </a:r>
            <a:r>
              <a:rPr u="none" dirty="0">
                <a:solidFill>
                  <a:srgbClr val="980000"/>
                </a:solidFill>
              </a:rPr>
              <a:t>Design</a:t>
            </a:r>
            <a:r>
              <a:rPr u="none" spc="-20" dirty="0">
                <a:solidFill>
                  <a:srgbClr val="980000"/>
                </a:solidFill>
              </a:rPr>
              <a:t> </a:t>
            </a:r>
            <a:r>
              <a:rPr u="none" dirty="0">
                <a:solidFill>
                  <a:srgbClr val="980000"/>
                </a:solidFill>
              </a:rPr>
              <a:t>and</a:t>
            </a:r>
            <a:r>
              <a:rPr u="none" spc="-20" dirty="0">
                <a:solidFill>
                  <a:srgbClr val="980000"/>
                </a:solidFill>
              </a:rPr>
              <a:t> </a:t>
            </a:r>
            <a:r>
              <a:rPr u="none" spc="-10" dirty="0">
                <a:solidFill>
                  <a:srgbClr val="980000"/>
                </a:solidFill>
              </a:rPr>
              <a:t>Computer</a:t>
            </a:r>
            <a:r>
              <a:rPr u="none" spc="-150" dirty="0">
                <a:solidFill>
                  <a:srgbClr val="980000"/>
                </a:solidFill>
              </a:rPr>
              <a:t> </a:t>
            </a:r>
            <a:r>
              <a:rPr u="none" spc="-10" dirty="0">
                <a:solidFill>
                  <a:srgbClr val="980000"/>
                </a:solidFill>
              </a:rPr>
              <a:t>Application </a:t>
            </a:r>
            <a:r>
              <a:rPr u="none" dirty="0">
                <a:solidFill>
                  <a:srgbClr val="980000"/>
                </a:solidFill>
              </a:rPr>
              <a:t>Silver</a:t>
            </a:r>
            <a:r>
              <a:rPr u="none" spc="-50" dirty="0">
                <a:solidFill>
                  <a:srgbClr val="980000"/>
                </a:solidFill>
              </a:rPr>
              <a:t> </a:t>
            </a:r>
            <a:r>
              <a:rPr u="none" dirty="0">
                <a:solidFill>
                  <a:srgbClr val="980000"/>
                </a:solidFill>
              </a:rPr>
              <a:t>Oak</a:t>
            </a:r>
            <a:r>
              <a:rPr u="none" spc="-10" dirty="0">
                <a:solidFill>
                  <a:srgbClr val="980000"/>
                </a:solidFill>
              </a:rPr>
              <a:t> </a:t>
            </a:r>
            <a:r>
              <a:rPr u="none" dirty="0">
                <a:solidFill>
                  <a:srgbClr val="980000"/>
                </a:solidFill>
              </a:rPr>
              <a:t>College</a:t>
            </a:r>
            <a:r>
              <a:rPr u="none" spc="-10" dirty="0">
                <a:solidFill>
                  <a:srgbClr val="980000"/>
                </a:solidFill>
              </a:rPr>
              <a:t> </a:t>
            </a:r>
            <a:r>
              <a:rPr u="none" dirty="0">
                <a:solidFill>
                  <a:srgbClr val="980000"/>
                </a:solidFill>
              </a:rPr>
              <a:t>of</a:t>
            </a:r>
            <a:r>
              <a:rPr u="none" spc="-5" dirty="0">
                <a:solidFill>
                  <a:srgbClr val="980000"/>
                </a:solidFill>
              </a:rPr>
              <a:t> </a:t>
            </a:r>
            <a:r>
              <a:rPr u="none" spc="-10" dirty="0">
                <a:solidFill>
                  <a:srgbClr val="980000"/>
                </a:solidFill>
              </a:rPr>
              <a:t>Compter</a:t>
            </a:r>
            <a:r>
              <a:rPr u="none" spc="-150" dirty="0">
                <a:solidFill>
                  <a:srgbClr val="980000"/>
                </a:solidFill>
              </a:rPr>
              <a:t> </a:t>
            </a:r>
            <a:r>
              <a:rPr u="none" spc="-10" dirty="0">
                <a:solidFill>
                  <a:srgbClr val="980000"/>
                </a:solidFill>
              </a:rPr>
              <a:t>Application</a:t>
            </a:r>
          </a:p>
          <a:p>
            <a:pPr algn="ctr">
              <a:lnSpc>
                <a:spcPct val="100000"/>
              </a:lnSpc>
            </a:pPr>
            <a:r>
              <a:rPr u="none" dirty="0">
                <a:solidFill>
                  <a:srgbClr val="980000"/>
                </a:solidFill>
              </a:rPr>
              <a:t>Department</a:t>
            </a:r>
            <a:r>
              <a:rPr u="none" spc="5" dirty="0">
                <a:solidFill>
                  <a:srgbClr val="980000"/>
                </a:solidFill>
              </a:rPr>
              <a:t> </a:t>
            </a:r>
            <a:r>
              <a:rPr u="none" dirty="0">
                <a:solidFill>
                  <a:srgbClr val="980000"/>
                </a:solidFill>
              </a:rPr>
              <a:t>of</a:t>
            </a:r>
            <a:r>
              <a:rPr u="none" spc="15" dirty="0">
                <a:solidFill>
                  <a:srgbClr val="980000"/>
                </a:solidFill>
              </a:rPr>
              <a:t> </a:t>
            </a:r>
            <a:r>
              <a:rPr u="none" spc="-10" dirty="0">
                <a:solidFill>
                  <a:srgbClr val="980000"/>
                </a:solidFill>
              </a:rPr>
              <a:t>Computer</a:t>
            </a:r>
            <a:r>
              <a:rPr u="none" spc="-135" dirty="0">
                <a:solidFill>
                  <a:srgbClr val="980000"/>
                </a:solidFill>
              </a:rPr>
              <a:t> </a:t>
            </a:r>
            <a:r>
              <a:rPr u="none" spc="-10" dirty="0">
                <a:solidFill>
                  <a:srgbClr val="980000"/>
                </a:solidFill>
              </a:rPr>
              <a:t>Application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776015" y="1403673"/>
            <a:ext cx="2728595" cy="4896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935" marR="196850" algn="ctr">
              <a:lnSpc>
                <a:spcPct val="122300"/>
              </a:lnSpc>
              <a:spcBef>
                <a:spcPts val="100"/>
              </a:spcBef>
            </a:pPr>
            <a:r>
              <a:rPr sz="1400" b="1" spc="-20" dirty="0">
                <a:latin typeface="Times New Roman"/>
                <a:cs typeface="Times New Roman"/>
              </a:rPr>
              <a:t>A</a:t>
            </a:r>
            <a:r>
              <a:rPr sz="1400" b="1" spc="-80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Times New Roman"/>
                <a:cs typeface="Times New Roman"/>
              </a:rPr>
              <a:t>PROJECT</a:t>
            </a:r>
            <a:r>
              <a:rPr sz="1400" b="1" spc="-50" dirty="0">
                <a:latin typeface="Times New Roman"/>
                <a:cs typeface="Times New Roman"/>
              </a:rPr>
              <a:t> </a:t>
            </a:r>
            <a:r>
              <a:rPr sz="1400" b="1" spc="-20" dirty="0">
                <a:latin typeface="Times New Roman"/>
                <a:cs typeface="Times New Roman"/>
              </a:rPr>
              <a:t>PRESENTATION </a:t>
            </a:r>
            <a:r>
              <a:rPr sz="1400" b="1" spc="-25" dirty="0">
                <a:latin typeface="Times New Roman"/>
                <a:cs typeface="Times New Roman"/>
              </a:rPr>
              <a:t>ON</a:t>
            </a:r>
            <a:endParaRPr sz="1400" dirty="0">
              <a:latin typeface="Times New Roman"/>
              <a:cs typeface="Times New Roman"/>
            </a:endParaRPr>
          </a:p>
          <a:p>
            <a:pPr marR="80645" algn="ctr">
              <a:lnSpc>
                <a:spcPct val="100000"/>
              </a:lnSpc>
              <a:spcBef>
                <a:spcPts val="370"/>
              </a:spcBef>
            </a:pPr>
            <a:r>
              <a:rPr lang="en-US" sz="1400" b="1" spc="-10" dirty="0">
                <a:latin typeface="Times New Roman"/>
                <a:cs typeface="Times New Roman"/>
              </a:rPr>
              <a:t>E-Learning</a:t>
            </a:r>
            <a:endParaRPr sz="1400" dirty="0">
              <a:latin typeface="Times New Roman"/>
              <a:cs typeface="Times New Roman"/>
            </a:endParaRPr>
          </a:p>
          <a:p>
            <a:pPr marR="80010" algn="ctr">
              <a:lnSpc>
                <a:spcPct val="100000"/>
              </a:lnSpc>
              <a:spcBef>
                <a:spcPts val="1335"/>
              </a:spcBef>
            </a:pPr>
            <a:r>
              <a:rPr sz="14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Submitted</a:t>
            </a:r>
            <a:r>
              <a:rPr sz="1400" b="1" u="heavy" spc="-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400" b="1" u="heavy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By</a:t>
            </a:r>
            <a:endParaRPr sz="1400" dirty="0">
              <a:latin typeface="Times New Roman"/>
              <a:cs typeface="Times New Roman"/>
            </a:endParaRPr>
          </a:p>
          <a:p>
            <a:pPr marL="246379">
              <a:lnSpc>
                <a:spcPct val="100000"/>
              </a:lnSpc>
              <a:spcBef>
                <a:spcPts val="1210"/>
              </a:spcBef>
            </a:pPr>
            <a:r>
              <a:rPr lang="en-US" sz="900" spc="-10" dirty="0">
                <a:latin typeface="Times New Roman"/>
                <a:cs typeface="Times New Roman"/>
              </a:rPr>
              <a:t>Rajput Rishu A.</a:t>
            </a:r>
            <a:r>
              <a:rPr sz="900" spc="200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(En.</a:t>
            </a:r>
            <a:r>
              <a:rPr sz="900" spc="-10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No.:</a:t>
            </a:r>
            <a:r>
              <a:rPr sz="900" spc="-15" dirty="0">
                <a:latin typeface="Times New Roman"/>
                <a:cs typeface="Times New Roman"/>
              </a:rPr>
              <a:t> </a:t>
            </a:r>
            <a:r>
              <a:rPr lang="en-US" sz="900" spc="-10" dirty="0">
                <a:latin typeface="Times New Roman"/>
                <a:cs typeface="Times New Roman"/>
              </a:rPr>
              <a:t>2204030101130</a:t>
            </a:r>
            <a:r>
              <a:rPr sz="900" spc="-10" dirty="0">
                <a:latin typeface="Times New Roman"/>
                <a:cs typeface="Times New Roman"/>
              </a:rPr>
              <a:t>)</a:t>
            </a:r>
            <a:endParaRPr sz="900" dirty="0">
              <a:latin typeface="Times New Roman"/>
              <a:cs typeface="Times New Roman"/>
            </a:endParaRPr>
          </a:p>
          <a:p>
            <a:pPr marL="12700" marR="93980" algn="ctr">
              <a:lnSpc>
                <a:spcPct val="192300"/>
              </a:lnSpc>
              <a:spcBef>
                <a:spcPts val="229"/>
              </a:spcBef>
            </a:pPr>
            <a:r>
              <a:rPr sz="1400" b="1" spc="-10" dirty="0">
                <a:latin typeface="Times New Roman"/>
                <a:cs typeface="Times New Roman"/>
              </a:rPr>
              <a:t>Bachelor</a:t>
            </a:r>
            <a:r>
              <a:rPr sz="1400" b="1" spc="-2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of</a:t>
            </a:r>
            <a:r>
              <a:rPr sz="1400" b="1" spc="15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Times New Roman"/>
                <a:cs typeface="Times New Roman"/>
              </a:rPr>
              <a:t>Computer</a:t>
            </a:r>
            <a:r>
              <a:rPr sz="1400" b="1" spc="-95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Times New Roman"/>
                <a:cs typeface="Times New Roman"/>
              </a:rPr>
              <a:t>Application Semester</a:t>
            </a:r>
            <a:r>
              <a:rPr sz="1400" b="1" spc="-65" dirty="0">
                <a:latin typeface="Times New Roman"/>
                <a:cs typeface="Times New Roman"/>
              </a:rPr>
              <a:t> </a:t>
            </a:r>
            <a:r>
              <a:rPr sz="1400" b="1" spc="-25" dirty="0">
                <a:latin typeface="Times New Roman"/>
                <a:cs typeface="Times New Roman"/>
              </a:rPr>
              <a:t>VI</a:t>
            </a:r>
            <a:endParaRPr sz="1400" dirty="0">
              <a:latin typeface="Times New Roman"/>
              <a:cs typeface="Times New Roman"/>
            </a:endParaRPr>
          </a:p>
          <a:p>
            <a:pPr marL="290195">
              <a:lnSpc>
                <a:spcPct val="100000"/>
              </a:lnSpc>
              <a:spcBef>
                <a:spcPts val="1570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1014094">
              <a:lnSpc>
                <a:spcPct val="100000"/>
              </a:lnSpc>
              <a:spcBef>
                <a:spcPts val="735"/>
              </a:spcBef>
            </a:pPr>
            <a:r>
              <a:rPr sz="1400" b="1" dirty="0">
                <a:latin typeface="Times New Roman"/>
                <a:cs typeface="Times New Roman"/>
              </a:rPr>
              <a:t>Group</a:t>
            </a:r>
            <a:r>
              <a:rPr sz="1400" b="1" spc="-4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No:</a:t>
            </a:r>
            <a:r>
              <a:rPr sz="1400" b="1" spc="-35" dirty="0">
                <a:latin typeface="Times New Roman"/>
                <a:cs typeface="Times New Roman"/>
              </a:rPr>
              <a:t> </a:t>
            </a:r>
            <a:r>
              <a:rPr lang="en-US" sz="1400" b="1" spc="-50" dirty="0">
                <a:latin typeface="Times New Roman"/>
                <a:cs typeface="Times New Roman"/>
              </a:rPr>
              <a:t>286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70"/>
              </a:spcBef>
            </a:pPr>
            <a:endParaRPr sz="1400" dirty="0">
              <a:latin typeface="Times New Roman"/>
              <a:cs typeface="Times New Roman"/>
            </a:endParaRPr>
          </a:p>
          <a:p>
            <a:pPr marL="1087755">
              <a:lnSpc>
                <a:spcPct val="100000"/>
              </a:lnSpc>
            </a:pPr>
            <a:r>
              <a:rPr sz="1400" b="1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Guide</a:t>
            </a:r>
            <a:endParaRPr sz="1400" dirty="0">
              <a:latin typeface="Times New Roman"/>
              <a:cs typeface="Times New Roman"/>
            </a:endParaRPr>
          </a:p>
          <a:p>
            <a:pPr marR="81280" algn="ctr">
              <a:lnSpc>
                <a:spcPct val="100000"/>
              </a:lnSpc>
              <a:spcBef>
                <a:spcPts val="645"/>
              </a:spcBef>
            </a:pPr>
            <a:r>
              <a:rPr sz="900" dirty="0">
                <a:latin typeface="Times New Roman"/>
                <a:cs typeface="Times New Roman"/>
              </a:rPr>
              <a:t>Ms.</a:t>
            </a:r>
            <a:r>
              <a:rPr sz="900" spc="-30" dirty="0">
                <a:latin typeface="Times New Roman"/>
                <a:cs typeface="Times New Roman"/>
              </a:rPr>
              <a:t> </a:t>
            </a:r>
            <a:r>
              <a:rPr lang="en-US" sz="900" spc="-20" dirty="0">
                <a:latin typeface="Times New Roman"/>
                <a:cs typeface="Times New Roman"/>
              </a:rPr>
              <a:t>Shailee Patel</a:t>
            </a: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60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R="80010" algn="ctr">
              <a:lnSpc>
                <a:spcPct val="100000"/>
              </a:lnSpc>
            </a:pPr>
            <a:r>
              <a:rPr sz="11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Submitted</a:t>
            </a:r>
            <a:r>
              <a:rPr sz="1100" b="1" u="sng" spc="-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100" b="1" u="sng" spc="-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To</a:t>
            </a:r>
            <a:endParaRPr sz="1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75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R="81280" algn="ctr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Department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of</a:t>
            </a:r>
            <a:r>
              <a:rPr sz="1200" b="1" spc="-10" dirty="0">
                <a:latin typeface="Times New Roman"/>
                <a:cs typeface="Times New Roman"/>
              </a:rPr>
              <a:t> Computer</a:t>
            </a:r>
            <a:r>
              <a:rPr sz="1200" b="1" spc="-90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Application</a:t>
            </a:r>
            <a:endParaRPr sz="1200" dirty="0">
              <a:latin typeface="Times New Roman"/>
              <a:cs typeface="Times New Roman"/>
            </a:endParaRPr>
          </a:p>
          <a:p>
            <a:pPr marL="708660" marR="60960" indent="-328295">
              <a:lnSpc>
                <a:spcPct val="126800"/>
              </a:lnSpc>
              <a:spcBef>
                <a:spcPts val="10"/>
              </a:spcBef>
            </a:pPr>
            <a:r>
              <a:rPr sz="900" dirty="0">
                <a:latin typeface="Times New Roman"/>
                <a:cs typeface="Times New Roman"/>
              </a:rPr>
              <a:t>Silver</a:t>
            </a:r>
            <a:r>
              <a:rPr sz="900" spc="-20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Oak</a:t>
            </a:r>
            <a:r>
              <a:rPr sz="900" spc="-10" dirty="0">
                <a:latin typeface="Times New Roman"/>
                <a:cs typeface="Times New Roman"/>
              </a:rPr>
              <a:t> University,</a:t>
            </a:r>
            <a:r>
              <a:rPr sz="900" spc="-5" dirty="0">
                <a:latin typeface="Times New Roman"/>
                <a:cs typeface="Times New Roman"/>
              </a:rPr>
              <a:t> </a:t>
            </a:r>
            <a:r>
              <a:rPr sz="900" spc="-10" dirty="0">
                <a:latin typeface="Times New Roman"/>
                <a:cs typeface="Times New Roman"/>
              </a:rPr>
              <a:t>Gota,</a:t>
            </a:r>
            <a:r>
              <a:rPr sz="900" spc="-50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Ahmedabad,</a:t>
            </a:r>
            <a:r>
              <a:rPr sz="900" spc="-10" dirty="0">
                <a:latin typeface="Times New Roman"/>
                <a:cs typeface="Times New Roman"/>
              </a:rPr>
              <a:t> 382481 Academic</a:t>
            </a:r>
            <a:r>
              <a:rPr sz="900" spc="-45" dirty="0">
                <a:latin typeface="Times New Roman"/>
                <a:cs typeface="Times New Roman"/>
              </a:rPr>
              <a:t> </a:t>
            </a:r>
            <a:r>
              <a:rPr sz="900" spc="-20" dirty="0">
                <a:latin typeface="Times New Roman"/>
                <a:cs typeface="Times New Roman"/>
              </a:rPr>
              <a:t>Year</a:t>
            </a:r>
            <a:r>
              <a:rPr sz="900" spc="-10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2024-</a:t>
            </a:r>
            <a:r>
              <a:rPr sz="900" spc="-20" dirty="0">
                <a:latin typeface="Times New Roman"/>
                <a:cs typeface="Times New Roman"/>
              </a:rPr>
              <a:t>2025</a:t>
            </a:r>
            <a:endParaRPr sz="9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6037" y="0"/>
            <a:ext cx="1965962" cy="56899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30763" y="243842"/>
            <a:ext cx="33312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5.</a:t>
            </a:r>
            <a:r>
              <a:rPr spc="-45" dirty="0"/>
              <a:t> </a:t>
            </a:r>
            <a:r>
              <a:rPr dirty="0"/>
              <a:t>SYSTEM</a:t>
            </a:r>
            <a:r>
              <a:rPr spc="-50" dirty="0"/>
              <a:t> </a:t>
            </a:r>
            <a:r>
              <a:rPr spc="-10" dirty="0"/>
              <a:t>REQUIREMENT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06450" y="1670050"/>
          <a:ext cx="10566400" cy="1750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203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6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7515">
                <a:tc gridSpan="2"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Server</a:t>
                      </a:r>
                      <a:r>
                        <a:rPr sz="1800" b="1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dirty="0">
                          <a:latin typeface="Times New Roman"/>
                          <a:cs typeface="Times New Roman"/>
                        </a:rPr>
                        <a:t>Side</a:t>
                      </a:r>
                      <a:r>
                        <a:rPr sz="1800" b="1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Requirement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51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Processor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2.8</a:t>
                      </a:r>
                      <a:r>
                        <a:rPr sz="1600" spc="4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GHz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751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spc="-25" dirty="0">
                          <a:latin typeface="Times New Roman"/>
                          <a:cs typeface="Times New Roman"/>
                        </a:rPr>
                        <a:t>RAM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2 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GB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51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Hard</a:t>
                      </a:r>
                      <a:r>
                        <a:rPr sz="1800" b="1" spc="4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20" dirty="0">
                          <a:latin typeface="Times New Roman"/>
                          <a:cs typeface="Times New Roman"/>
                        </a:rPr>
                        <a:t>disk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4</a:t>
                      </a:r>
                      <a:r>
                        <a:rPr sz="16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GB(Free</a:t>
                      </a: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Space)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806450" y="4032250"/>
          <a:ext cx="10566400" cy="1826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8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6565">
                <a:tc gridSpan="2"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Client</a:t>
                      </a:r>
                      <a:r>
                        <a:rPr sz="1800" b="1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dirty="0">
                          <a:latin typeface="Times New Roman"/>
                          <a:cs typeface="Times New Roman"/>
                        </a:rPr>
                        <a:t>Side</a:t>
                      </a:r>
                      <a:r>
                        <a:rPr sz="1800" b="1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Requirement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Processor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1.33 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GHz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spc="-25" dirty="0">
                          <a:latin typeface="Times New Roman"/>
                          <a:cs typeface="Times New Roman"/>
                        </a:rPr>
                        <a:t>RAM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2 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GB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Hard</a:t>
                      </a:r>
                      <a:r>
                        <a:rPr sz="1800" b="1" spc="4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20" dirty="0">
                          <a:latin typeface="Times New Roman"/>
                          <a:cs typeface="Times New Roman"/>
                        </a:rPr>
                        <a:t>disk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4</a:t>
                      </a:r>
                      <a:r>
                        <a:rPr sz="16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GB(Free</a:t>
                      </a: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Space)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3721168" y="867564"/>
            <a:ext cx="4745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5.2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MINIMUM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Times New Roman"/>
                <a:cs typeface="Times New Roman"/>
              </a:rPr>
              <a:t>HARDWARE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REQUIREMENT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758921" y="6217920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2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842503" y="6306779"/>
            <a:ext cx="198755" cy="18986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z="1100" spc="40" dirty="0">
                <a:solidFill>
                  <a:srgbClr val="FFFFFF"/>
                </a:solidFill>
                <a:latin typeface="Cambria"/>
                <a:cs typeface="Cambria"/>
              </a:rPr>
              <a:t>10</a:t>
            </a:fld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99627" y="6492299"/>
            <a:ext cx="562610" cy="365760"/>
          </a:xfrm>
          <a:custGeom>
            <a:avLst/>
            <a:gdLst/>
            <a:ahLst/>
            <a:cxnLst/>
            <a:rect l="l" t="t" r="r" b="b"/>
            <a:pathLst>
              <a:path w="562609" h="365759">
                <a:moveTo>
                  <a:pt x="281249" y="365699"/>
                </a:moveTo>
                <a:lnTo>
                  <a:pt x="224568" y="361985"/>
                </a:lnTo>
                <a:lnTo>
                  <a:pt x="171774" y="351330"/>
                </a:lnTo>
                <a:lnTo>
                  <a:pt x="124000" y="334472"/>
                </a:lnTo>
                <a:lnTo>
                  <a:pt x="82376" y="312144"/>
                </a:lnTo>
                <a:lnTo>
                  <a:pt x="48032" y="285083"/>
                </a:lnTo>
                <a:lnTo>
                  <a:pt x="22101" y="254023"/>
                </a:lnTo>
                <a:lnTo>
                  <a:pt x="0" y="182849"/>
                </a:lnTo>
                <a:lnTo>
                  <a:pt x="5713" y="145999"/>
                </a:lnTo>
                <a:lnTo>
                  <a:pt x="48032" y="80616"/>
                </a:lnTo>
                <a:lnTo>
                  <a:pt x="82376" y="53555"/>
                </a:lnTo>
                <a:lnTo>
                  <a:pt x="124000" y="31227"/>
                </a:lnTo>
                <a:lnTo>
                  <a:pt x="171774" y="14369"/>
                </a:lnTo>
                <a:lnTo>
                  <a:pt x="224568" y="3714"/>
                </a:lnTo>
                <a:lnTo>
                  <a:pt x="281249" y="0"/>
                </a:lnTo>
                <a:lnTo>
                  <a:pt x="337931" y="3714"/>
                </a:lnTo>
                <a:lnTo>
                  <a:pt x="390724" y="14369"/>
                </a:lnTo>
                <a:lnTo>
                  <a:pt x="438499" y="31227"/>
                </a:lnTo>
                <a:lnTo>
                  <a:pt x="480123" y="53555"/>
                </a:lnTo>
                <a:lnTo>
                  <a:pt x="514466" y="80616"/>
                </a:lnTo>
                <a:lnTo>
                  <a:pt x="540397" y="111676"/>
                </a:lnTo>
                <a:lnTo>
                  <a:pt x="562499" y="182849"/>
                </a:lnTo>
                <a:lnTo>
                  <a:pt x="556785" y="219700"/>
                </a:lnTo>
                <a:lnTo>
                  <a:pt x="514466" y="285083"/>
                </a:lnTo>
                <a:lnTo>
                  <a:pt x="480123" y="312144"/>
                </a:lnTo>
                <a:lnTo>
                  <a:pt x="438499" y="334472"/>
                </a:lnTo>
                <a:lnTo>
                  <a:pt x="390724" y="351330"/>
                </a:lnTo>
                <a:lnTo>
                  <a:pt x="337931" y="361985"/>
                </a:lnTo>
                <a:lnTo>
                  <a:pt x="2812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49249" y="1052830"/>
          <a:ext cx="11570335" cy="48063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0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2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2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72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7693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spc="-25" dirty="0">
                          <a:latin typeface="Times New Roman"/>
                          <a:cs typeface="Times New Roman"/>
                        </a:rPr>
                        <a:t>No.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spc="-30" dirty="0">
                          <a:latin typeface="Times New Roman"/>
                          <a:cs typeface="Times New Roman"/>
                        </a:rPr>
                        <a:t>Test</a:t>
                      </a:r>
                      <a:r>
                        <a:rPr sz="1800" b="1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Condition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Description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Expected</a:t>
                      </a:r>
                      <a:r>
                        <a:rPr sz="1800" b="1" spc="-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Result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Actual</a:t>
                      </a:r>
                      <a:r>
                        <a:rPr sz="1800" b="1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Output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Status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335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7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66675">
                        <a:lnSpc>
                          <a:spcPct val="100000"/>
                        </a:lnSpc>
                      </a:pP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4.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7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6667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Add 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Bid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marR="284480">
                        <a:lnSpc>
                          <a:spcPts val="192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Click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on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add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bid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button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without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bid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amount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user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is</a:t>
                      </a:r>
                      <a:r>
                        <a:rPr sz="16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logged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in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 as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bidder.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marR="731520">
                        <a:lnSpc>
                          <a:spcPts val="192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System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will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display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validation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message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 marR="187325">
                        <a:lnSpc>
                          <a:spcPts val="192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System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display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message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like</a:t>
                      </a:r>
                      <a:r>
                        <a:rPr sz="16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“Please</a:t>
                      </a:r>
                      <a:r>
                        <a:rPr sz="16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enter</a:t>
                      </a: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your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bid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amount”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55"/>
                        </a:lnSpc>
                      </a:pP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Pass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33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marR="109855">
                        <a:lnSpc>
                          <a:spcPts val="192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Click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on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add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bid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button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without</a:t>
                      </a:r>
                      <a:r>
                        <a:rPr sz="16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6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16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bid</a:t>
                      </a:r>
                      <a:r>
                        <a:rPr sz="16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amount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6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user</a:t>
                      </a:r>
                      <a:r>
                        <a:rPr sz="16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is</a:t>
                      </a:r>
                      <a:r>
                        <a:rPr sz="16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sz="16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logged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 in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as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bidder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marR="731520">
                        <a:lnSpc>
                          <a:spcPts val="192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System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will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display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validation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message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 marR="187325">
                        <a:lnSpc>
                          <a:spcPts val="192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System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display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message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like</a:t>
                      </a:r>
                      <a:r>
                        <a:rPr sz="16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35" dirty="0">
                          <a:latin typeface="Times New Roman"/>
                          <a:cs typeface="Times New Roman"/>
                        </a:rPr>
                        <a:t>“You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have</a:t>
                      </a:r>
                      <a:r>
                        <a:rPr sz="16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6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be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logged</a:t>
                      </a:r>
                      <a:r>
                        <a:rPr sz="16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in</a:t>
                      </a:r>
                      <a:r>
                        <a:rPr sz="16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as</a:t>
                      </a:r>
                      <a:r>
                        <a:rPr sz="16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bidder</a:t>
                      </a:r>
                      <a:r>
                        <a:rPr sz="16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to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add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bid”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55"/>
                        </a:lnSpc>
                      </a:pP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Pass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268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marR="153670">
                        <a:lnSpc>
                          <a:spcPts val="192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Click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on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add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bid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button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16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bid</a:t>
                      </a:r>
                      <a:r>
                        <a:rPr sz="16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amount</a:t>
                      </a:r>
                      <a:r>
                        <a:rPr sz="16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6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user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is</a:t>
                      </a:r>
                      <a:r>
                        <a:rPr sz="16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logged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in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as</a:t>
                      </a:r>
                      <a:r>
                        <a:rPr sz="16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bidder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marR="313690">
                        <a:lnSpc>
                          <a:spcPts val="192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System</a:t>
                      </a: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will</a:t>
                      </a: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allow</a:t>
                      </a: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add bid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 marR="187325">
                        <a:lnSpc>
                          <a:spcPts val="192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System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display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message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like</a:t>
                      </a:r>
                      <a:r>
                        <a:rPr sz="16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“Bid</a:t>
                      </a:r>
                      <a:r>
                        <a:rPr sz="16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added successfully”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55"/>
                        </a:lnSpc>
                      </a:pP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Pass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100</a:t>
            </a:fld>
            <a:endParaRPr spc="40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99627" y="6492299"/>
            <a:ext cx="562610" cy="365760"/>
          </a:xfrm>
          <a:custGeom>
            <a:avLst/>
            <a:gdLst/>
            <a:ahLst/>
            <a:cxnLst/>
            <a:rect l="l" t="t" r="r" b="b"/>
            <a:pathLst>
              <a:path w="562609" h="365759">
                <a:moveTo>
                  <a:pt x="281249" y="365699"/>
                </a:moveTo>
                <a:lnTo>
                  <a:pt x="224568" y="361985"/>
                </a:lnTo>
                <a:lnTo>
                  <a:pt x="171774" y="351330"/>
                </a:lnTo>
                <a:lnTo>
                  <a:pt x="124000" y="334472"/>
                </a:lnTo>
                <a:lnTo>
                  <a:pt x="82376" y="312144"/>
                </a:lnTo>
                <a:lnTo>
                  <a:pt x="48032" y="285083"/>
                </a:lnTo>
                <a:lnTo>
                  <a:pt x="22101" y="254023"/>
                </a:lnTo>
                <a:lnTo>
                  <a:pt x="0" y="182849"/>
                </a:lnTo>
                <a:lnTo>
                  <a:pt x="5713" y="145999"/>
                </a:lnTo>
                <a:lnTo>
                  <a:pt x="48032" y="80616"/>
                </a:lnTo>
                <a:lnTo>
                  <a:pt x="82376" y="53555"/>
                </a:lnTo>
                <a:lnTo>
                  <a:pt x="124000" y="31227"/>
                </a:lnTo>
                <a:lnTo>
                  <a:pt x="171774" y="14369"/>
                </a:lnTo>
                <a:lnTo>
                  <a:pt x="224568" y="3714"/>
                </a:lnTo>
                <a:lnTo>
                  <a:pt x="281249" y="0"/>
                </a:lnTo>
                <a:lnTo>
                  <a:pt x="337931" y="3714"/>
                </a:lnTo>
                <a:lnTo>
                  <a:pt x="390724" y="14369"/>
                </a:lnTo>
                <a:lnTo>
                  <a:pt x="438499" y="31227"/>
                </a:lnTo>
                <a:lnTo>
                  <a:pt x="480123" y="53555"/>
                </a:lnTo>
                <a:lnTo>
                  <a:pt x="514466" y="80616"/>
                </a:lnTo>
                <a:lnTo>
                  <a:pt x="540397" y="111676"/>
                </a:lnTo>
                <a:lnTo>
                  <a:pt x="562499" y="182849"/>
                </a:lnTo>
                <a:lnTo>
                  <a:pt x="556785" y="219700"/>
                </a:lnTo>
                <a:lnTo>
                  <a:pt x="514466" y="285083"/>
                </a:lnTo>
                <a:lnTo>
                  <a:pt x="480123" y="312144"/>
                </a:lnTo>
                <a:lnTo>
                  <a:pt x="438499" y="334472"/>
                </a:lnTo>
                <a:lnTo>
                  <a:pt x="390724" y="351330"/>
                </a:lnTo>
                <a:lnTo>
                  <a:pt x="337931" y="361985"/>
                </a:lnTo>
                <a:lnTo>
                  <a:pt x="2812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49224" y="1090999"/>
          <a:ext cx="11570335" cy="53917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0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2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2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72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6136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spc="-25" dirty="0">
                          <a:latin typeface="Times New Roman"/>
                          <a:cs typeface="Times New Roman"/>
                        </a:rPr>
                        <a:t>No.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spc="-30" dirty="0">
                          <a:latin typeface="Times New Roman"/>
                          <a:cs typeface="Times New Roman"/>
                        </a:rPr>
                        <a:t>Test</a:t>
                      </a:r>
                      <a:r>
                        <a:rPr sz="1800" b="1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Condition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Description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Expected</a:t>
                      </a:r>
                      <a:r>
                        <a:rPr sz="1800" b="1" spc="-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Result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Actual</a:t>
                      </a:r>
                      <a:r>
                        <a:rPr sz="1800" b="1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Output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Status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8565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66675">
                        <a:lnSpc>
                          <a:spcPct val="100000"/>
                        </a:lnSpc>
                      </a:pP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5.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Update</a:t>
                      </a:r>
                      <a:r>
                        <a:rPr sz="1600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Profile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marR="362585">
                        <a:lnSpc>
                          <a:spcPts val="192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Click</a:t>
                      </a:r>
                      <a:r>
                        <a:rPr sz="16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on</a:t>
                      </a:r>
                      <a:r>
                        <a:rPr sz="16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update</a:t>
                      </a:r>
                      <a:r>
                        <a:rPr sz="16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button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without</a:t>
                      </a:r>
                      <a:r>
                        <a:rPr sz="16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email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marR="731520">
                        <a:lnSpc>
                          <a:spcPts val="192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System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will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display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validation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message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marR="238125">
                        <a:lnSpc>
                          <a:spcPts val="192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System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display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message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like</a:t>
                      </a:r>
                      <a:r>
                        <a:rPr sz="16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“All</a:t>
                      </a: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fields</a:t>
                      </a:r>
                      <a:r>
                        <a:rPr sz="16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are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required”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55"/>
                        </a:lnSpc>
                      </a:pP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Pass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856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marR="362585">
                        <a:lnSpc>
                          <a:spcPts val="192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Click</a:t>
                      </a:r>
                      <a:r>
                        <a:rPr sz="16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on</a:t>
                      </a:r>
                      <a:r>
                        <a:rPr sz="16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update</a:t>
                      </a:r>
                      <a:r>
                        <a:rPr sz="16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button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without</a:t>
                      </a:r>
                      <a:r>
                        <a:rPr sz="16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phone</a:t>
                      </a:r>
                      <a:r>
                        <a:rPr sz="16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number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marR="731520">
                        <a:lnSpc>
                          <a:spcPts val="192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System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will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display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validation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message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marR="238125">
                        <a:lnSpc>
                          <a:spcPts val="192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System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display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message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like</a:t>
                      </a:r>
                      <a:r>
                        <a:rPr sz="16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“All</a:t>
                      </a: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fields</a:t>
                      </a:r>
                      <a:r>
                        <a:rPr sz="16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are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required”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55"/>
                        </a:lnSpc>
                      </a:pP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Pass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856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marR="362585">
                        <a:lnSpc>
                          <a:spcPts val="192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Click</a:t>
                      </a:r>
                      <a:r>
                        <a:rPr sz="16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on</a:t>
                      </a:r>
                      <a:r>
                        <a:rPr sz="16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update</a:t>
                      </a:r>
                      <a:r>
                        <a:rPr sz="16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button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16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invalid</a:t>
                      </a:r>
                      <a:r>
                        <a:rPr sz="16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phone number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marR="731520">
                        <a:lnSpc>
                          <a:spcPts val="192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System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will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display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validation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message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marR="238125">
                        <a:lnSpc>
                          <a:spcPts val="192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System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display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message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like</a:t>
                      </a:r>
                      <a:r>
                        <a:rPr sz="16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“Enter</a:t>
                      </a:r>
                      <a:r>
                        <a:rPr sz="16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valid</a:t>
                      </a:r>
                      <a:r>
                        <a:rPr sz="16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phone number”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55"/>
                        </a:lnSpc>
                      </a:pP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Pass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47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marR="362585">
                        <a:lnSpc>
                          <a:spcPts val="192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Click</a:t>
                      </a:r>
                      <a:r>
                        <a:rPr sz="16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on</a:t>
                      </a:r>
                      <a:r>
                        <a:rPr sz="16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update</a:t>
                      </a:r>
                      <a:r>
                        <a:rPr sz="16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button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16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valid</a:t>
                      </a:r>
                      <a:r>
                        <a:rPr sz="16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input</a:t>
                      </a:r>
                      <a:r>
                        <a:rPr sz="16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data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marR="66675">
                        <a:lnSpc>
                          <a:spcPts val="192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System</a:t>
                      </a: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will</a:t>
                      </a: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allow</a:t>
                      </a: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update profile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marR="238125">
                        <a:lnSpc>
                          <a:spcPts val="192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System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display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message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like</a:t>
                      </a:r>
                      <a:r>
                        <a:rPr sz="16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“User</a:t>
                      </a:r>
                      <a:r>
                        <a:rPr sz="16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updated successfully”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55"/>
                        </a:lnSpc>
                      </a:pP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Pass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101</a:t>
            </a:fld>
            <a:endParaRPr spc="40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6037" y="0"/>
            <a:ext cx="1965962" cy="56899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9876" rIns="0" bIns="0" rtlCol="0">
            <a:spAutoFit/>
          </a:bodyPr>
          <a:lstStyle/>
          <a:p>
            <a:pPr marL="1305560">
              <a:lnSpc>
                <a:spcPct val="100000"/>
              </a:lnSpc>
              <a:spcBef>
                <a:spcPts val="100"/>
              </a:spcBef>
            </a:pPr>
            <a:r>
              <a:rPr dirty="0"/>
              <a:t>13.</a:t>
            </a:r>
            <a:r>
              <a:rPr spc="-55" dirty="0"/>
              <a:t> </a:t>
            </a:r>
            <a:r>
              <a:rPr dirty="0"/>
              <a:t>FUTURE</a:t>
            </a:r>
            <a:r>
              <a:rPr spc="-60" dirty="0"/>
              <a:t> </a:t>
            </a:r>
            <a:r>
              <a:rPr spc="-10" dirty="0"/>
              <a:t>ENHANCEMENT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57514" y="1007872"/>
            <a:ext cx="8686800" cy="1894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8135" indent="-305435">
              <a:lnSpc>
                <a:spcPct val="100000"/>
              </a:lnSpc>
              <a:spcBef>
                <a:spcPts val="100"/>
              </a:spcBef>
              <a:buFont typeface="Segoe UI Symbol"/>
              <a:buChar char="□"/>
              <a:tabLst>
                <a:tab pos="318135" algn="l"/>
              </a:tabLst>
            </a:pPr>
            <a:r>
              <a:rPr sz="1600" dirty="0">
                <a:latin typeface="Times New Roman"/>
                <a:cs typeface="Times New Roman"/>
              </a:rPr>
              <a:t>I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will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provide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google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authentication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facility,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so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user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can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sign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up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through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google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account.</a:t>
            </a:r>
            <a:endParaRPr sz="1600">
              <a:latin typeface="Times New Roman"/>
              <a:cs typeface="Times New Roman"/>
            </a:endParaRPr>
          </a:p>
          <a:p>
            <a:pPr marL="318135" indent="-305435">
              <a:lnSpc>
                <a:spcPct val="100000"/>
              </a:lnSpc>
              <a:spcBef>
                <a:spcPts val="1280"/>
              </a:spcBef>
              <a:buFont typeface="Segoe UI Symbol"/>
              <a:buChar char="□"/>
              <a:tabLst>
                <a:tab pos="318135" algn="l"/>
              </a:tabLst>
            </a:pPr>
            <a:r>
              <a:rPr sz="1600" dirty="0">
                <a:latin typeface="Times New Roman"/>
                <a:cs typeface="Times New Roman"/>
              </a:rPr>
              <a:t>Notification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system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like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how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many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auctioneer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and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bidder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are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active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on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website.</a:t>
            </a:r>
            <a:endParaRPr sz="1600">
              <a:latin typeface="Times New Roman"/>
              <a:cs typeface="Times New Roman"/>
            </a:endParaRPr>
          </a:p>
          <a:p>
            <a:pPr marL="318135" indent="-305435">
              <a:lnSpc>
                <a:spcPct val="100000"/>
              </a:lnSpc>
              <a:spcBef>
                <a:spcPts val="1280"/>
              </a:spcBef>
              <a:buFont typeface="Segoe UI Symbol"/>
              <a:buChar char="□"/>
              <a:tabLst>
                <a:tab pos="318135" algn="l"/>
              </a:tabLst>
            </a:pPr>
            <a:r>
              <a:rPr sz="1600" dirty="0">
                <a:latin typeface="Times New Roman"/>
                <a:cs typeface="Times New Roman"/>
              </a:rPr>
              <a:t>In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future,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will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provide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SMS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and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Email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facility.</a:t>
            </a:r>
            <a:endParaRPr sz="1600">
              <a:latin typeface="Times New Roman"/>
              <a:cs typeface="Times New Roman"/>
            </a:endParaRPr>
          </a:p>
          <a:p>
            <a:pPr marL="318135" indent="-305435">
              <a:lnSpc>
                <a:spcPct val="100000"/>
              </a:lnSpc>
              <a:spcBef>
                <a:spcPts val="1280"/>
              </a:spcBef>
              <a:buFont typeface="Segoe UI Symbol"/>
              <a:buChar char="□"/>
              <a:tabLst>
                <a:tab pos="318135" algn="l"/>
              </a:tabLst>
            </a:pPr>
            <a:r>
              <a:rPr sz="1600" dirty="0">
                <a:latin typeface="Times New Roman"/>
                <a:cs typeface="Times New Roman"/>
              </a:rPr>
              <a:t>I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will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make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SEO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Friendly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website.</a:t>
            </a:r>
            <a:endParaRPr sz="1600">
              <a:latin typeface="Times New Roman"/>
              <a:cs typeface="Times New Roman"/>
            </a:endParaRPr>
          </a:p>
          <a:p>
            <a:pPr marL="318135" indent="-305435">
              <a:lnSpc>
                <a:spcPct val="100000"/>
              </a:lnSpc>
              <a:spcBef>
                <a:spcPts val="1280"/>
              </a:spcBef>
              <a:buFont typeface="Segoe UI Symbol"/>
              <a:buChar char="□"/>
              <a:tabLst>
                <a:tab pos="318135" algn="l"/>
              </a:tabLst>
            </a:pPr>
            <a:r>
              <a:rPr sz="1600" dirty="0">
                <a:latin typeface="Times New Roman"/>
                <a:cs typeface="Times New Roman"/>
              </a:rPr>
              <a:t>I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will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provide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ultimate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and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premium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account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facility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so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auctioneer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and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bidder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will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get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more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advantage.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799627" y="6492299"/>
            <a:ext cx="562610" cy="365760"/>
          </a:xfrm>
          <a:custGeom>
            <a:avLst/>
            <a:gdLst/>
            <a:ahLst/>
            <a:cxnLst/>
            <a:rect l="l" t="t" r="r" b="b"/>
            <a:pathLst>
              <a:path w="562609" h="365759">
                <a:moveTo>
                  <a:pt x="281249" y="365699"/>
                </a:moveTo>
                <a:lnTo>
                  <a:pt x="224568" y="361985"/>
                </a:lnTo>
                <a:lnTo>
                  <a:pt x="171774" y="351330"/>
                </a:lnTo>
                <a:lnTo>
                  <a:pt x="124000" y="334472"/>
                </a:lnTo>
                <a:lnTo>
                  <a:pt x="82376" y="312144"/>
                </a:lnTo>
                <a:lnTo>
                  <a:pt x="48032" y="285083"/>
                </a:lnTo>
                <a:lnTo>
                  <a:pt x="22101" y="254023"/>
                </a:lnTo>
                <a:lnTo>
                  <a:pt x="0" y="182849"/>
                </a:lnTo>
                <a:lnTo>
                  <a:pt x="5713" y="145999"/>
                </a:lnTo>
                <a:lnTo>
                  <a:pt x="48032" y="80616"/>
                </a:lnTo>
                <a:lnTo>
                  <a:pt x="82376" y="53555"/>
                </a:lnTo>
                <a:lnTo>
                  <a:pt x="124000" y="31227"/>
                </a:lnTo>
                <a:lnTo>
                  <a:pt x="171774" y="14369"/>
                </a:lnTo>
                <a:lnTo>
                  <a:pt x="224568" y="3714"/>
                </a:lnTo>
                <a:lnTo>
                  <a:pt x="281249" y="0"/>
                </a:lnTo>
                <a:lnTo>
                  <a:pt x="337931" y="3714"/>
                </a:lnTo>
                <a:lnTo>
                  <a:pt x="390724" y="14369"/>
                </a:lnTo>
                <a:lnTo>
                  <a:pt x="438499" y="31227"/>
                </a:lnTo>
                <a:lnTo>
                  <a:pt x="480123" y="53555"/>
                </a:lnTo>
                <a:lnTo>
                  <a:pt x="514466" y="80616"/>
                </a:lnTo>
                <a:lnTo>
                  <a:pt x="540397" y="111676"/>
                </a:lnTo>
                <a:lnTo>
                  <a:pt x="562499" y="182849"/>
                </a:lnTo>
                <a:lnTo>
                  <a:pt x="556785" y="219700"/>
                </a:lnTo>
                <a:lnTo>
                  <a:pt x="514466" y="285083"/>
                </a:lnTo>
                <a:lnTo>
                  <a:pt x="480123" y="312144"/>
                </a:lnTo>
                <a:lnTo>
                  <a:pt x="438499" y="334472"/>
                </a:lnTo>
                <a:lnTo>
                  <a:pt x="390724" y="351330"/>
                </a:lnTo>
                <a:lnTo>
                  <a:pt x="337931" y="361985"/>
                </a:lnTo>
                <a:lnTo>
                  <a:pt x="2812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102</a:t>
            </a:fld>
            <a:endParaRPr spc="40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6037" y="0"/>
            <a:ext cx="1965962" cy="56899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9876" rIns="0" bIns="0" rtlCol="0">
            <a:spAutoFit/>
          </a:bodyPr>
          <a:lstStyle/>
          <a:p>
            <a:pPr marL="1873250">
              <a:lnSpc>
                <a:spcPct val="100000"/>
              </a:lnSpc>
              <a:spcBef>
                <a:spcPts val="100"/>
              </a:spcBef>
            </a:pPr>
            <a:r>
              <a:rPr dirty="0"/>
              <a:t>14. </a:t>
            </a:r>
            <a:r>
              <a:rPr spc="-10" dirty="0"/>
              <a:t>BIBLIOGRAPHY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57514" y="1007872"/>
            <a:ext cx="7557134" cy="2707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8135" indent="-305435">
              <a:lnSpc>
                <a:spcPct val="100000"/>
              </a:lnSpc>
              <a:spcBef>
                <a:spcPts val="100"/>
              </a:spcBef>
              <a:buFont typeface="Segoe UI Symbol"/>
              <a:buChar char="□"/>
              <a:tabLst>
                <a:tab pos="318135" algn="l"/>
              </a:tabLst>
            </a:pPr>
            <a:r>
              <a:rPr sz="1600" dirty="0">
                <a:latin typeface="Times New Roman"/>
                <a:cs typeface="Times New Roman"/>
              </a:rPr>
              <a:t>For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developing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this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“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BIDDER’s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POINT</a:t>
            </a:r>
            <a:r>
              <a:rPr sz="1600" spc="-6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”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have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referred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following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website:</a:t>
            </a:r>
            <a:endParaRPr sz="1600">
              <a:latin typeface="Times New Roman"/>
              <a:cs typeface="Times New Roman"/>
            </a:endParaRPr>
          </a:p>
          <a:p>
            <a:pPr marL="775335" lvl="1" indent="-305435">
              <a:lnSpc>
                <a:spcPct val="100000"/>
              </a:lnSpc>
              <a:spcBef>
                <a:spcPts val="1280"/>
              </a:spcBef>
              <a:buFont typeface="Segoe UI Symbol"/>
              <a:buChar char="□"/>
              <a:tabLst>
                <a:tab pos="775335" algn="l"/>
              </a:tabLst>
            </a:pPr>
            <a:r>
              <a:rPr sz="1600" dirty="0">
                <a:latin typeface="Times New Roman"/>
                <a:cs typeface="Times New Roman"/>
              </a:rPr>
              <a:t>CSS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framework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(Bootstrap)</a:t>
            </a:r>
            <a:endParaRPr sz="1600">
              <a:latin typeface="Times New Roman"/>
              <a:cs typeface="Times New Roman"/>
            </a:endParaRPr>
          </a:p>
          <a:p>
            <a:pPr marL="1118235" lvl="2" indent="-191135">
              <a:lnSpc>
                <a:spcPct val="100000"/>
              </a:lnSpc>
              <a:spcBef>
                <a:spcPts val="1280"/>
              </a:spcBef>
              <a:buClr>
                <a:srgbClr val="888888"/>
              </a:buClr>
              <a:buFont typeface="Segoe UI Symbol"/>
              <a:buChar char="□"/>
              <a:tabLst>
                <a:tab pos="1118235" algn="l"/>
              </a:tabLst>
            </a:pPr>
            <a:r>
              <a:rPr sz="1600" u="heavy" spc="-10" dirty="0">
                <a:solidFill>
                  <a:srgbClr val="00B0F0"/>
                </a:solidFill>
                <a:uFill>
                  <a:solidFill>
                    <a:srgbClr val="00B0F0"/>
                  </a:solidFill>
                </a:uFill>
                <a:latin typeface="Times New Roman"/>
                <a:cs typeface="Times New Roman"/>
                <a:hlinkClick r:id="rId3"/>
              </a:rPr>
              <a:t>https://getbootstrap.com/</a:t>
            </a:r>
            <a:endParaRPr sz="1600">
              <a:latin typeface="Times New Roman"/>
              <a:cs typeface="Times New Roman"/>
            </a:endParaRPr>
          </a:p>
          <a:p>
            <a:pPr marL="775335" lvl="1" indent="-305435">
              <a:lnSpc>
                <a:spcPct val="100000"/>
              </a:lnSpc>
              <a:spcBef>
                <a:spcPts val="1280"/>
              </a:spcBef>
              <a:buFont typeface="Segoe UI Symbol"/>
              <a:buChar char="□"/>
              <a:tabLst>
                <a:tab pos="775335" algn="l"/>
              </a:tabLst>
            </a:pPr>
            <a:r>
              <a:rPr sz="1600" spc="-25" dirty="0">
                <a:latin typeface="Times New Roman"/>
                <a:cs typeface="Times New Roman"/>
              </a:rPr>
              <a:t>Website</a:t>
            </a:r>
            <a:r>
              <a:rPr sz="1600" spc="-6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template</a:t>
            </a:r>
            <a:r>
              <a:rPr sz="1600" spc="-6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with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dashboard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design</a:t>
            </a:r>
            <a:endParaRPr sz="1600">
              <a:latin typeface="Times New Roman"/>
              <a:cs typeface="Times New Roman"/>
            </a:endParaRPr>
          </a:p>
          <a:p>
            <a:pPr marL="1232535" lvl="2" indent="-305435">
              <a:lnSpc>
                <a:spcPct val="100000"/>
              </a:lnSpc>
              <a:spcBef>
                <a:spcPts val="1280"/>
              </a:spcBef>
              <a:buClr>
                <a:srgbClr val="888888"/>
              </a:buClr>
              <a:buFont typeface="Segoe UI Symbol"/>
              <a:buChar char="□"/>
              <a:tabLst>
                <a:tab pos="1232535" algn="l"/>
              </a:tabLst>
            </a:pPr>
            <a:r>
              <a:rPr sz="1600" u="heavy" spc="-10" dirty="0">
                <a:solidFill>
                  <a:srgbClr val="00B0F0"/>
                </a:solidFill>
                <a:uFill>
                  <a:solidFill>
                    <a:srgbClr val="00B0F0"/>
                  </a:solidFill>
                </a:uFill>
                <a:latin typeface="Times New Roman"/>
                <a:cs typeface="Times New Roman"/>
                <a:hlinkClick r:id="rId4"/>
              </a:rPr>
              <a:t>https://themesberg.com/product/admin-dashboard/volt-bootstrap-5-dashboard</a:t>
            </a:r>
            <a:endParaRPr sz="1600">
              <a:latin typeface="Times New Roman"/>
              <a:cs typeface="Times New Roman"/>
            </a:endParaRPr>
          </a:p>
          <a:p>
            <a:pPr marL="775335" lvl="1" indent="-305435">
              <a:lnSpc>
                <a:spcPct val="100000"/>
              </a:lnSpc>
              <a:spcBef>
                <a:spcPts val="1280"/>
              </a:spcBef>
              <a:buFont typeface="Segoe UI Symbol"/>
              <a:buChar char="□"/>
              <a:tabLst>
                <a:tab pos="775335" algn="l"/>
              </a:tabLst>
            </a:pPr>
            <a:r>
              <a:rPr sz="1600" spc="-10" dirty="0">
                <a:latin typeface="Times New Roman"/>
                <a:cs typeface="Times New Roman"/>
              </a:rPr>
              <a:t>Icons</a:t>
            </a:r>
            <a:endParaRPr sz="1600">
              <a:latin typeface="Times New Roman"/>
              <a:cs typeface="Times New Roman"/>
            </a:endParaRPr>
          </a:p>
          <a:p>
            <a:pPr marL="1232535" lvl="2" indent="-305435">
              <a:lnSpc>
                <a:spcPct val="100000"/>
              </a:lnSpc>
              <a:spcBef>
                <a:spcPts val="1280"/>
              </a:spcBef>
              <a:buClr>
                <a:srgbClr val="888888"/>
              </a:buClr>
              <a:buFont typeface="Segoe UI Symbol"/>
              <a:buChar char="□"/>
              <a:tabLst>
                <a:tab pos="1232535" algn="l"/>
              </a:tabLst>
            </a:pPr>
            <a:r>
              <a:rPr sz="1600" u="heavy" spc="-10" dirty="0">
                <a:solidFill>
                  <a:srgbClr val="00B0F0"/>
                </a:solidFill>
                <a:uFill>
                  <a:solidFill>
                    <a:srgbClr val="00B0F0"/>
                  </a:solidFill>
                </a:uFill>
                <a:latin typeface="Times New Roman"/>
                <a:cs typeface="Times New Roman"/>
                <a:hlinkClick r:id="rId5"/>
              </a:rPr>
              <a:t>https://fontawesome.com/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799627" y="6492299"/>
            <a:ext cx="562610" cy="365760"/>
          </a:xfrm>
          <a:custGeom>
            <a:avLst/>
            <a:gdLst/>
            <a:ahLst/>
            <a:cxnLst/>
            <a:rect l="l" t="t" r="r" b="b"/>
            <a:pathLst>
              <a:path w="562609" h="365759">
                <a:moveTo>
                  <a:pt x="281249" y="365699"/>
                </a:moveTo>
                <a:lnTo>
                  <a:pt x="224568" y="361985"/>
                </a:lnTo>
                <a:lnTo>
                  <a:pt x="171774" y="351330"/>
                </a:lnTo>
                <a:lnTo>
                  <a:pt x="124000" y="334472"/>
                </a:lnTo>
                <a:lnTo>
                  <a:pt x="82376" y="312144"/>
                </a:lnTo>
                <a:lnTo>
                  <a:pt x="48032" y="285083"/>
                </a:lnTo>
                <a:lnTo>
                  <a:pt x="22101" y="254023"/>
                </a:lnTo>
                <a:lnTo>
                  <a:pt x="0" y="182849"/>
                </a:lnTo>
                <a:lnTo>
                  <a:pt x="5713" y="145999"/>
                </a:lnTo>
                <a:lnTo>
                  <a:pt x="48032" y="80616"/>
                </a:lnTo>
                <a:lnTo>
                  <a:pt x="82376" y="53555"/>
                </a:lnTo>
                <a:lnTo>
                  <a:pt x="124000" y="31227"/>
                </a:lnTo>
                <a:lnTo>
                  <a:pt x="171774" y="14369"/>
                </a:lnTo>
                <a:lnTo>
                  <a:pt x="224568" y="3714"/>
                </a:lnTo>
                <a:lnTo>
                  <a:pt x="281249" y="0"/>
                </a:lnTo>
                <a:lnTo>
                  <a:pt x="337931" y="3714"/>
                </a:lnTo>
                <a:lnTo>
                  <a:pt x="390724" y="14369"/>
                </a:lnTo>
                <a:lnTo>
                  <a:pt x="438499" y="31227"/>
                </a:lnTo>
                <a:lnTo>
                  <a:pt x="480123" y="53555"/>
                </a:lnTo>
                <a:lnTo>
                  <a:pt x="514466" y="80616"/>
                </a:lnTo>
                <a:lnTo>
                  <a:pt x="540397" y="111676"/>
                </a:lnTo>
                <a:lnTo>
                  <a:pt x="562499" y="182849"/>
                </a:lnTo>
                <a:lnTo>
                  <a:pt x="556785" y="219700"/>
                </a:lnTo>
                <a:lnTo>
                  <a:pt x="514466" y="285083"/>
                </a:lnTo>
                <a:lnTo>
                  <a:pt x="480123" y="312144"/>
                </a:lnTo>
                <a:lnTo>
                  <a:pt x="438499" y="334472"/>
                </a:lnTo>
                <a:lnTo>
                  <a:pt x="390724" y="351330"/>
                </a:lnTo>
                <a:lnTo>
                  <a:pt x="337931" y="361985"/>
                </a:lnTo>
                <a:lnTo>
                  <a:pt x="2812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103</a:t>
            </a:fld>
            <a:endParaRPr spc="40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62288" y="0"/>
            <a:ext cx="1997849" cy="57822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98940" y="3188716"/>
            <a:ext cx="21932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u="none" spc="175" dirty="0">
                <a:latin typeface="Cambria"/>
                <a:cs typeface="Cambria"/>
              </a:rPr>
              <a:t>THANK</a:t>
            </a:r>
            <a:r>
              <a:rPr sz="2800" b="0" u="none" spc="280" dirty="0">
                <a:latin typeface="Cambria"/>
                <a:cs typeface="Cambria"/>
              </a:rPr>
              <a:t> YOU</a:t>
            </a:r>
            <a:endParaRPr sz="2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6037" y="0"/>
            <a:ext cx="1965962" cy="56899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07842" y="2822256"/>
            <a:ext cx="36798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6.</a:t>
            </a:r>
            <a:r>
              <a:rPr sz="2400" u="heavy" spc="-5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sz="2400"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SYSTEM</a:t>
            </a:r>
            <a:r>
              <a:rPr sz="2400" u="heavy" spc="-5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sz="2400" u="heavy" spc="-1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FLOWCHART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0758921" y="6217920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2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842503" y="6306779"/>
            <a:ext cx="198755" cy="18986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z="1100" spc="40" dirty="0">
                <a:solidFill>
                  <a:srgbClr val="FFFFFF"/>
                </a:solidFill>
                <a:latin typeface="Cambria"/>
                <a:cs typeface="Cambria"/>
              </a:rPr>
              <a:t>11</a:t>
            </a:fld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6037" y="0"/>
            <a:ext cx="1965962" cy="568994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758921" y="6217920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2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842503" y="6306779"/>
            <a:ext cx="198755" cy="18986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z="1100" spc="40" dirty="0">
                <a:solidFill>
                  <a:srgbClr val="FFFFFF"/>
                </a:solidFill>
                <a:latin typeface="Cambria"/>
                <a:cs typeface="Cambria"/>
              </a:rPr>
              <a:t>12</a:t>
            </a:fld>
            <a:endParaRPr sz="1100">
              <a:latin typeface="Cambria"/>
              <a:cs typeface="Cambria"/>
            </a:endParaRPr>
          </a:p>
        </p:txBody>
      </p:sp>
      <p:pic>
        <p:nvPicPr>
          <p:cNvPr id="7" name="Picture 6" descr="A diagram of a program&#10;&#10;Description automatically generated">
            <a:extLst>
              <a:ext uri="{FF2B5EF4-FFF2-40B4-BE49-F238E27FC236}">
                <a16:creationId xmlns:a16="http://schemas.microsoft.com/office/drawing/2014/main" id="{C1C79AA0-0366-4135-AC9E-6AC4D70CC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01" y="626602"/>
            <a:ext cx="9994900" cy="57023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6037" y="0"/>
            <a:ext cx="1965962" cy="56899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13561" y="2672334"/>
            <a:ext cx="19640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7.</a:t>
            </a:r>
            <a:r>
              <a:rPr u="heavy" spc="-2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ER</a:t>
            </a:r>
            <a:r>
              <a:rPr u="heavy" spc="-2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spc="-1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DIAGRAM</a:t>
            </a:r>
          </a:p>
        </p:txBody>
      </p:sp>
      <p:sp>
        <p:nvSpPr>
          <p:cNvPr id="4" name="object 4"/>
          <p:cNvSpPr/>
          <p:nvPr/>
        </p:nvSpPr>
        <p:spPr>
          <a:xfrm>
            <a:off x="10758921" y="6217920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2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842503" y="6306779"/>
            <a:ext cx="198755" cy="18986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z="1100" spc="40" dirty="0">
                <a:solidFill>
                  <a:srgbClr val="FFFFFF"/>
                </a:solidFill>
                <a:latin typeface="Cambria"/>
                <a:cs typeface="Cambria"/>
              </a:rPr>
              <a:t>13</a:t>
            </a:fld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6037" y="0"/>
            <a:ext cx="1965962" cy="568994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758921" y="6217920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2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842503" y="6306779"/>
            <a:ext cx="198755" cy="18986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z="1100" spc="40" dirty="0">
                <a:solidFill>
                  <a:srgbClr val="FFFFFF"/>
                </a:solidFill>
                <a:latin typeface="Cambria"/>
                <a:cs typeface="Cambria"/>
              </a:rPr>
              <a:t>14</a:t>
            </a:fld>
            <a:endParaRPr sz="1100">
              <a:latin typeface="Cambria"/>
              <a:cs typeface="Cambria"/>
            </a:endParaRPr>
          </a:p>
        </p:txBody>
      </p:sp>
      <p:pic>
        <p:nvPicPr>
          <p:cNvPr id="7" name="Picture 6" descr="A diagram of a student and course&#10;&#10;Description automatically generated">
            <a:extLst>
              <a:ext uri="{FF2B5EF4-FFF2-40B4-BE49-F238E27FC236}">
                <a16:creationId xmlns:a16="http://schemas.microsoft.com/office/drawing/2014/main" id="{033B837D-1A5C-2BAD-5D1F-72939E432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787400"/>
            <a:ext cx="9080500" cy="53213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6037" y="0"/>
            <a:ext cx="1965962" cy="56899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8921" y="6217920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2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80219" y="2996725"/>
            <a:ext cx="3824604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8.</a:t>
            </a:r>
            <a:r>
              <a:rPr sz="2500" u="heavy" spc="-3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sz="2500" u="heavy" spc="-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DATAFLOW</a:t>
            </a:r>
            <a:r>
              <a:rPr sz="2500" u="heavy" spc="-7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sz="2500" u="heavy" spc="-1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DIAGRAM</a:t>
            </a:r>
            <a:endParaRPr sz="2500"/>
          </a:p>
        </p:txBody>
      </p:sp>
      <p:sp>
        <p:nvSpPr>
          <p:cNvPr id="5" name="object 5"/>
          <p:cNvSpPr txBox="1"/>
          <p:nvPr/>
        </p:nvSpPr>
        <p:spPr>
          <a:xfrm>
            <a:off x="10842503" y="6306779"/>
            <a:ext cx="198755" cy="18986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z="1100" spc="40" dirty="0">
                <a:solidFill>
                  <a:srgbClr val="FFFFFF"/>
                </a:solidFill>
                <a:latin typeface="Cambria"/>
                <a:cs typeface="Cambria"/>
              </a:rPr>
              <a:t>15</a:t>
            </a:fld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6037" y="0"/>
            <a:ext cx="1965962" cy="56899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8921" y="6217920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2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0984" rIns="0" bIns="0" rtlCol="0">
            <a:spAutoFit/>
          </a:bodyPr>
          <a:lstStyle/>
          <a:p>
            <a:pPr marL="623570">
              <a:lnSpc>
                <a:spcPct val="100000"/>
              </a:lnSpc>
              <a:spcBef>
                <a:spcPts val="100"/>
              </a:spcBef>
            </a:pPr>
            <a:r>
              <a:rPr sz="2500"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8.</a:t>
            </a:r>
            <a:r>
              <a:rPr sz="2500" u="heavy" spc="-3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sz="2500" u="heavy" spc="-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DATAFLOW</a:t>
            </a:r>
            <a:r>
              <a:rPr sz="2500" u="heavy" spc="-7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sz="2500" u="heavy" spc="-1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DIAGRAM</a:t>
            </a:r>
            <a:endParaRPr sz="2500"/>
          </a:p>
        </p:txBody>
      </p:sp>
      <p:sp>
        <p:nvSpPr>
          <p:cNvPr id="6" name="object 6"/>
          <p:cNvSpPr txBox="1"/>
          <p:nvPr/>
        </p:nvSpPr>
        <p:spPr>
          <a:xfrm>
            <a:off x="10842503" y="6306779"/>
            <a:ext cx="198755" cy="18986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z="1100" spc="40" dirty="0">
                <a:solidFill>
                  <a:srgbClr val="FFFFFF"/>
                </a:solidFill>
                <a:latin typeface="Cambria"/>
                <a:cs typeface="Cambria"/>
              </a:rPr>
              <a:t>16</a:t>
            </a:fld>
            <a:endParaRPr sz="1100">
              <a:latin typeface="Cambria"/>
              <a:cs typeface="Cambria"/>
            </a:endParaRPr>
          </a:p>
        </p:txBody>
      </p:sp>
      <p:pic>
        <p:nvPicPr>
          <p:cNvPr id="7" name="Picture 6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4E55616A-871E-CC78-F09F-97A649C5E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906" y="1147240"/>
            <a:ext cx="9842500" cy="54044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6037" y="0"/>
            <a:ext cx="1965962" cy="56899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8921" y="6217920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2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27031" y="213233"/>
            <a:ext cx="33959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5465" algn="l"/>
                <a:tab pos="1588770" algn="l"/>
                <a:tab pos="2756535" algn="l"/>
              </a:tabLst>
            </a:pPr>
            <a:r>
              <a:rPr sz="2400" u="heavy" spc="-2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8.2</a:t>
            </a:r>
            <a:r>
              <a:rPr sz="2400"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	</a:t>
            </a:r>
            <a:r>
              <a:rPr sz="2400" u="heavy" spc="-2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FIRST</a:t>
            </a:r>
            <a:r>
              <a:rPr sz="2400"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	</a:t>
            </a:r>
            <a:r>
              <a:rPr sz="2400" u="heavy" spc="-2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LEVEL</a:t>
            </a:r>
            <a:r>
              <a:rPr sz="2400"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	</a:t>
            </a:r>
            <a:r>
              <a:rPr sz="2400" u="heavy" spc="-2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DFD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10842503" y="6306779"/>
            <a:ext cx="198755" cy="18986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z="1100" spc="40" dirty="0">
                <a:solidFill>
                  <a:srgbClr val="FFFFFF"/>
                </a:solidFill>
                <a:latin typeface="Cambria"/>
                <a:cs typeface="Cambria"/>
              </a:rPr>
              <a:t>17</a:t>
            </a:fld>
            <a:endParaRPr sz="1100">
              <a:latin typeface="Cambria"/>
              <a:cs typeface="Cambri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9210A2-2DF8-0D88-CC21-3EDD59022A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91642"/>
            <a:ext cx="10355458" cy="601395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6037" y="0"/>
            <a:ext cx="1965962" cy="56899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8921" y="6217920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2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61655" y="62865"/>
            <a:ext cx="48158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FIRST</a:t>
            </a:r>
            <a:r>
              <a:rPr u="heavy" spc="3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LEVEL</a:t>
            </a:r>
            <a:r>
              <a:rPr u="heavy" spc="30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spc="-2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DFD</a:t>
            </a:r>
            <a:r>
              <a:rPr u="heavy" spc="-114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spc="-1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AUCTIONEER</a:t>
            </a:r>
            <a:r>
              <a:rPr u="heavy" spc="-4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spc="-2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SIDE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842503" y="6306779"/>
            <a:ext cx="198755" cy="18986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z="1100" spc="40" dirty="0">
                <a:solidFill>
                  <a:srgbClr val="FFFFFF"/>
                </a:solidFill>
                <a:latin typeface="Cambria"/>
                <a:cs typeface="Cambria"/>
              </a:rPr>
              <a:t>18</a:t>
            </a:fld>
            <a:endParaRPr sz="1100">
              <a:latin typeface="Cambria"/>
              <a:cs typeface="Cambri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FA12F4-1E47-2F19-5E97-5D4452513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85800"/>
            <a:ext cx="10065897" cy="573881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6037" y="0"/>
            <a:ext cx="1965962" cy="56899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0758921" y="6217920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2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5175">
              <a:lnSpc>
                <a:spcPct val="100000"/>
              </a:lnSpc>
              <a:spcBef>
                <a:spcPts val="100"/>
              </a:spcBef>
            </a:pPr>
            <a:r>
              <a:rPr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9.</a:t>
            </a:r>
            <a:r>
              <a:rPr u="heavy" spc="-10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spc="-2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DATA</a:t>
            </a:r>
            <a:r>
              <a:rPr u="heavy" spc="204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spc="-1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DICTIONARY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842503" y="6306779"/>
            <a:ext cx="198755" cy="18986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z="1100" spc="40" dirty="0">
                <a:solidFill>
                  <a:srgbClr val="FFFFFF"/>
                </a:solidFill>
                <a:latin typeface="Cambria"/>
                <a:cs typeface="Cambria"/>
              </a:rPr>
              <a:t>19</a:t>
            </a:fld>
            <a:endParaRPr sz="11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9018" y="1050631"/>
            <a:ext cx="1971675" cy="1974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6405" indent="-433705">
              <a:lnSpc>
                <a:spcPct val="100000"/>
              </a:lnSpc>
              <a:spcBef>
                <a:spcPts val="100"/>
              </a:spcBef>
              <a:buFont typeface="Yu Gothic UI"/>
              <a:buChar char="❖"/>
              <a:tabLst>
                <a:tab pos="446405" algn="l"/>
              </a:tabLst>
            </a:pPr>
            <a:r>
              <a:rPr sz="1800" b="1" u="heavy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TABLE</a:t>
            </a:r>
            <a:r>
              <a:rPr sz="1800" b="1" u="heavy" spc="-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b="1" u="heavy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NAME</a:t>
            </a: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15"/>
              </a:spcBef>
              <a:buFont typeface="Yu Gothic UI"/>
              <a:buChar char="❖"/>
            </a:pPr>
            <a:endParaRPr sz="1800" dirty="0">
              <a:latin typeface="Times New Roman"/>
              <a:cs typeface="Times New Roman"/>
            </a:endParaRPr>
          </a:p>
          <a:p>
            <a:pPr marL="894080" lvl="1" indent="-405765">
              <a:lnSpc>
                <a:spcPct val="100000"/>
              </a:lnSpc>
              <a:buFont typeface="Calibri"/>
              <a:buAutoNum type="arabicParenR"/>
              <a:tabLst>
                <a:tab pos="894080" algn="l"/>
              </a:tabLst>
            </a:pPr>
            <a:r>
              <a:rPr sz="1600" spc="-10" dirty="0">
                <a:latin typeface="Times New Roman"/>
                <a:cs typeface="Times New Roman"/>
              </a:rPr>
              <a:t>users</a:t>
            </a:r>
            <a:endParaRPr sz="1600" dirty="0">
              <a:latin typeface="Times New Roman"/>
              <a:cs typeface="Times New Roman"/>
            </a:endParaRPr>
          </a:p>
          <a:p>
            <a:pPr marL="894080" lvl="1" indent="-405765">
              <a:lnSpc>
                <a:spcPct val="100000"/>
              </a:lnSpc>
              <a:spcBef>
                <a:spcPts val="960"/>
              </a:spcBef>
              <a:buFont typeface="Calibri"/>
              <a:buAutoNum type="arabicParenR"/>
              <a:tabLst>
                <a:tab pos="894080" algn="l"/>
              </a:tabLst>
            </a:pPr>
            <a:r>
              <a:rPr lang="en-US" sz="1600" spc="-10" dirty="0">
                <a:latin typeface="Times New Roman"/>
                <a:cs typeface="Times New Roman"/>
              </a:rPr>
              <a:t>Instructor</a:t>
            </a:r>
            <a:endParaRPr sz="1600" dirty="0">
              <a:latin typeface="Times New Roman"/>
              <a:cs typeface="Times New Roman"/>
            </a:endParaRPr>
          </a:p>
          <a:p>
            <a:pPr marL="894080" lvl="1" indent="-405765">
              <a:lnSpc>
                <a:spcPct val="100000"/>
              </a:lnSpc>
              <a:spcBef>
                <a:spcPts val="960"/>
              </a:spcBef>
              <a:buFont typeface="Calibri"/>
              <a:buAutoNum type="arabicParenR"/>
              <a:tabLst>
                <a:tab pos="894080" algn="l"/>
              </a:tabLst>
            </a:pPr>
            <a:r>
              <a:rPr sz="1600" spc="-20" dirty="0">
                <a:latin typeface="Times New Roman"/>
                <a:cs typeface="Times New Roman"/>
              </a:rPr>
              <a:t>bids</a:t>
            </a:r>
            <a:endParaRPr sz="1600" dirty="0">
              <a:latin typeface="Times New Roman"/>
              <a:cs typeface="Times New Roman"/>
            </a:endParaRPr>
          </a:p>
          <a:p>
            <a:pPr marL="894080" lvl="1" indent="-405765">
              <a:lnSpc>
                <a:spcPct val="100000"/>
              </a:lnSpc>
              <a:spcBef>
                <a:spcPts val="960"/>
              </a:spcBef>
              <a:buFont typeface="Calibri"/>
              <a:buAutoNum type="arabicParenR"/>
              <a:tabLst>
                <a:tab pos="894080" algn="l"/>
              </a:tabLst>
            </a:pPr>
            <a:r>
              <a:rPr sz="1600" spc="-10" dirty="0">
                <a:latin typeface="Times New Roman"/>
                <a:cs typeface="Times New Roman"/>
              </a:rPr>
              <a:t>pwd_reset</a:t>
            </a:r>
            <a:endParaRPr sz="16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117" rIns="0" bIns="0" rtlCol="0">
            <a:spAutoFit/>
          </a:bodyPr>
          <a:lstStyle/>
          <a:p>
            <a:pPr marL="1525905">
              <a:lnSpc>
                <a:spcPct val="100000"/>
              </a:lnSpc>
              <a:spcBef>
                <a:spcPts val="100"/>
              </a:spcBef>
            </a:pPr>
            <a:r>
              <a:rPr sz="2400"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1.</a:t>
            </a:r>
            <a:r>
              <a:rPr sz="2400" u="heavy" spc="-3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sz="2400"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PROJECT</a:t>
            </a:r>
            <a:r>
              <a:rPr sz="2400" u="heavy" spc="-6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sz="2400" u="heavy" spc="-1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PROFILE</a:t>
            </a:r>
            <a:endParaRPr sz="24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065355"/>
              </p:ext>
            </p:extLst>
          </p:nvPr>
        </p:nvGraphicFramePr>
        <p:xfrm>
          <a:off x="892199" y="1041350"/>
          <a:ext cx="10153650" cy="5132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93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60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958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Project</a:t>
                      </a:r>
                      <a:r>
                        <a:rPr sz="1800" spc="3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Profile: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23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0D0D0D"/>
                          </a:solidFill>
                          <a:ea typeface="+mn-lt"/>
                          <a:cs typeface="+mn-lt"/>
                        </a:rPr>
                        <a:t>Facilitates online education management and delivery.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  <a:p>
                      <a:pPr marL="8509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172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Objective: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 marR="82550" algn="just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lang="en-US" sz="1600" dirty="0"/>
                        <a:t>Enable flexible online learning. Enhance educational experiences. Facilitate communication and collaboration. Provide data-driven insights for decision-making. 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90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Platform</a:t>
                      </a:r>
                      <a:r>
                        <a:rPr sz="18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18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Application: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600" spc="-35" dirty="0">
                          <a:latin typeface="Times New Roman"/>
                          <a:cs typeface="Times New Roman"/>
                        </a:rPr>
                        <a:t>Web</a:t>
                      </a:r>
                      <a:r>
                        <a:rPr sz="16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base</a:t>
                      </a:r>
                      <a:r>
                        <a:rPr sz="1600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Application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Front</a:t>
                      </a: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End</a:t>
                      </a:r>
                      <a:r>
                        <a:rPr sz="18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Tool: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lang="en-US" sz="1600" dirty="0">
                          <a:solidFill>
                            <a:srgbClr val="0D0D0D"/>
                          </a:solidFill>
                          <a:ea typeface="+mn-lt"/>
                          <a:cs typeface="+mn-lt"/>
                        </a:rPr>
                        <a:t>HTML, CSS, JavaScript, React.js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Back</a:t>
                      </a: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End</a:t>
                      </a:r>
                      <a:r>
                        <a:rPr sz="18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Tool: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lang="en-US" sz="1600" dirty="0">
                          <a:solidFill>
                            <a:srgbClr val="0D0D0D"/>
                          </a:solidFill>
                          <a:ea typeface="+mn-lt"/>
                          <a:cs typeface="+mn-lt"/>
                        </a:rPr>
                        <a:t>Node.js/MongoDB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Project</a:t>
                      </a:r>
                      <a:r>
                        <a:rPr sz="1800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Duration</a:t>
                      </a:r>
                      <a:r>
                        <a:rPr sz="18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: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6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Months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022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Project</a:t>
                      </a:r>
                      <a:r>
                        <a:rPr sz="1800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Guide</a:t>
                      </a:r>
                      <a:r>
                        <a:rPr sz="18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: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  Mrs. Shailee Patel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Submitted By </a:t>
                      </a: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: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Rajput Rishu : 2204030101130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Submitted</a:t>
                      </a:r>
                      <a:r>
                        <a:rPr sz="18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3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8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: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Department</a:t>
                      </a:r>
                      <a:r>
                        <a:rPr sz="16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16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Computer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Science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758921" y="6217920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2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842503" y="6306779"/>
            <a:ext cx="198755" cy="18986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z="1100" spc="40" dirty="0">
                <a:solidFill>
                  <a:srgbClr val="FFFFFF"/>
                </a:solidFill>
                <a:latin typeface="Cambria"/>
                <a:cs typeface="Cambria"/>
              </a:rPr>
              <a:t>2</a:t>
            </a:fld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50850" y="2432051"/>
          <a:ext cx="11280139" cy="38976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6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5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62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502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914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48005">
                <a:tc>
                  <a:txBody>
                    <a:bodyPr/>
                    <a:lstStyle/>
                    <a:p>
                      <a:pPr marL="57150" marR="316230">
                        <a:lnSpc>
                          <a:spcPts val="2160"/>
                        </a:lnSpc>
                      </a:pPr>
                      <a:r>
                        <a:rPr sz="1800" b="1" spc="-30" dirty="0">
                          <a:latin typeface="Times New Roman"/>
                          <a:cs typeface="Times New Roman"/>
                        </a:rPr>
                        <a:t>Sr. </a:t>
                      </a:r>
                      <a:r>
                        <a:rPr sz="1800" b="1" spc="-25" dirty="0">
                          <a:latin typeface="Times New Roman"/>
                          <a:cs typeface="Times New Roman"/>
                        </a:rPr>
                        <a:t>No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2090"/>
                        </a:lnSpc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Field</a:t>
                      </a:r>
                      <a:r>
                        <a:rPr sz="1800" b="1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20" dirty="0">
                          <a:latin typeface="Times New Roman"/>
                          <a:cs typeface="Times New Roman"/>
                        </a:rPr>
                        <a:t>Name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2090"/>
                        </a:lnSpc>
                      </a:pP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DataType(Size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57150">
                        <a:lnSpc>
                          <a:spcPts val="2130"/>
                        </a:lnSpc>
                      </a:pPr>
                      <a:r>
                        <a:rPr sz="1800" b="1" spc="-50" dirty="0">
                          <a:latin typeface="Times New Roman"/>
                          <a:cs typeface="Times New Roman"/>
                        </a:rPr>
                        <a:t>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2090"/>
                        </a:lnSpc>
                      </a:pP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Constraint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ts val="2090"/>
                        </a:lnSpc>
                      </a:pP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Description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2090"/>
                        </a:lnSpc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Sample</a:t>
                      </a:r>
                      <a:r>
                        <a:rPr sz="1800" b="1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20" dirty="0">
                          <a:latin typeface="Times New Roman"/>
                          <a:cs typeface="Times New Roman"/>
                        </a:rPr>
                        <a:t>Data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005">
                <a:tc>
                  <a:txBody>
                    <a:bodyPr/>
                    <a:lstStyle/>
                    <a:p>
                      <a:pPr marL="57150">
                        <a:lnSpc>
                          <a:spcPts val="1855"/>
                        </a:lnSpc>
                      </a:pP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55"/>
                        </a:lnSpc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user_id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55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Int</a:t>
                      </a:r>
                      <a:r>
                        <a:rPr sz="16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(3)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55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Primary</a:t>
                      </a:r>
                      <a:r>
                        <a:rPr sz="16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Key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 marR="95885">
                        <a:lnSpc>
                          <a:spcPts val="1920"/>
                        </a:lnSpc>
                      </a:pP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store</a:t>
                      </a:r>
                      <a:r>
                        <a:rPr sz="16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user_id.&amp;</a:t>
                      </a:r>
                      <a:r>
                        <a:rPr sz="16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id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is</a:t>
                      </a:r>
                      <a:r>
                        <a:rPr sz="1600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Auto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Increm 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ent.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55"/>
                        </a:lnSpc>
                      </a:pP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101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9435">
                <a:tc>
                  <a:txBody>
                    <a:bodyPr/>
                    <a:lstStyle/>
                    <a:p>
                      <a:pPr marL="57150">
                        <a:lnSpc>
                          <a:spcPts val="1855"/>
                        </a:lnSpc>
                      </a:pP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2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55"/>
                        </a:lnSpc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username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55"/>
                        </a:lnSpc>
                      </a:pP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Varchar</a:t>
                      </a: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(50)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55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Null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855"/>
                        </a:lnSpc>
                      </a:pP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6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store</a:t>
                      </a:r>
                      <a:r>
                        <a:rPr sz="16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Username.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55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My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Username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555">
                <a:tc>
                  <a:txBody>
                    <a:bodyPr/>
                    <a:lstStyle/>
                    <a:p>
                      <a:pPr marL="57150">
                        <a:lnSpc>
                          <a:spcPts val="1855"/>
                        </a:lnSpc>
                      </a:pP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3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55"/>
                        </a:lnSpc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user_email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55"/>
                        </a:lnSpc>
                      </a:pP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Varchar</a:t>
                      </a: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(50)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55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Null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855"/>
                        </a:lnSpc>
                      </a:pP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store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User’s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Email.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55"/>
                        </a:lnSpc>
                      </a:pPr>
                      <a:r>
                        <a:rPr sz="1600" spc="-10" dirty="0">
                          <a:latin typeface="Times New Roman"/>
                          <a:cs typeface="Times New Roman"/>
                          <a:hlinkClick r:id="rId2"/>
                        </a:rPr>
                        <a:t>myemail@gmail.com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045">
                <a:tc>
                  <a:txBody>
                    <a:bodyPr/>
                    <a:lstStyle/>
                    <a:p>
                      <a:pPr marL="57150">
                        <a:lnSpc>
                          <a:spcPts val="1855"/>
                        </a:lnSpc>
                      </a:pP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4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55"/>
                        </a:lnSpc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user_password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55"/>
                        </a:lnSpc>
                      </a:pP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Varchar</a:t>
                      </a: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(150)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55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Null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855"/>
                        </a:lnSpc>
                      </a:pP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6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store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User’s</a:t>
                      </a:r>
                      <a:r>
                        <a:rPr sz="16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Passw--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ord.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marR="71120">
                        <a:lnSpc>
                          <a:spcPts val="1920"/>
                        </a:lnSpc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$2y$10$5v0DlzDlSXfyExAB dHr/dOe…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195">
                <a:tc>
                  <a:txBody>
                    <a:bodyPr/>
                    <a:lstStyle/>
                    <a:p>
                      <a:pPr marL="57150">
                        <a:lnSpc>
                          <a:spcPts val="1855"/>
                        </a:lnSpc>
                      </a:pP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5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55"/>
                        </a:lnSpc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user_image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55"/>
                        </a:lnSpc>
                      </a:pP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Text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55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Null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855"/>
                        </a:lnSpc>
                      </a:pP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store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User’s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Image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path.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55"/>
                        </a:lnSpc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user_image.jpg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7195">
                <a:tc>
                  <a:txBody>
                    <a:bodyPr/>
                    <a:lstStyle/>
                    <a:p>
                      <a:pPr marL="57150">
                        <a:lnSpc>
                          <a:spcPts val="1855"/>
                        </a:lnSpc>
                      </a:pP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6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55"/>
                        </a:lnSpc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user_phone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55"/>
                        </a:lnSpc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Int(10)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55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Null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855"/>
                        </a:lnSpc>
                      </a:pP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6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store</a:t>
                      </a:r>
                      <a:r>
                        <a:rPr sz="16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6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User’s</a:t>
                      </a:r>
                      <a:r>
                        <a:rPr sz="16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Phone</a:t>
                      </a:r>
                      <a:r>
                        <a:rPr sz="16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number.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55"/>
                        </a:lnSpc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9675465756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7195">
                <a:tc>
                  <a:txBody>
                    <a:bodyPr/>
                    <a:lstStyle/>
                    <a:p>
                      <a:pPr marL="57150">
                        <a:lnSpc>
                          <a:spcPts val="1855"/>
                        </a:lnSpc>
                      </a:pP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7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55"/>
                        </a:lnSpc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user_role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55"/>
                        </a:lnSpc>
                      </a:pP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Varchar</a:t>
                      </a: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(15)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55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Null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855"/>
                        </a:lnSpc>
                      </a:pP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store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User’s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Role.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55"/>
                        </a:lnSpc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admin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50850" y="831850"/>
          <a:ext cx="11277600" cy="1141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9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88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845">
                <a:tc>
                  <a:txBody>
                    <a:bodyPr/>
                    <a:lstStyle/>
                    <a:p>
                      <a:pPr marL="66675">
                        <a:lnSpc>
                          <a:spcPts val="1855"/>
                        </a:lnSpc>
                        <a:tabLst>
                          <a:tab pos="1254125" algn="l"/>
                        </a:tabLst>
                      </a:pPr>
                      <a:r>
                        <a:rPr sz="1600" b="1" spc="-25" dirty="0">
                          <a:latin typeface="Times New Roman"/>
                          <a:cs typeface="Times New Roman"/>
                        </a:rPr>
                        <a:t>Table</a:t>
                      </a:r>
                      <a:r>
                        <a:rPr sz="1600" b="1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-20" dirty="0">
                          <a:latin typeface="Times New Roman"/>
                          <a:cs typeface="Times New Roman"/>
                        </a:rPr>
                        <a:t>Name</a:t>
                      </a:r>
                      <a:r>
                        <a:rPr sz="1600" b="1" dirty="0">
                          <a:latin typeface="Times New Roman"/>
                          <a:cs typeface="Times New Roman"/>
                        </a:rPr>
                        <a:t>	:</a:t>
                      </a:r>
                      <a:r>
                        <a:rPr sz="1600" b="1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-50" dirty="0">
                          <a:latin typeface="Times New Roman"/>
                          <a:cs typeface="Times New Roman"/>
                        </a:rPr>
                        <a:t>-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55"/>
                        </a:lnSpc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users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845">
                <a:tc>
                  <a:txBody>
                    <a:bodyPr/>
                    <a:lstStyle/>
                    <a:p>
                      <a:pPr marL="66675">
                        <a:lnSpc>
                          <a:spcPts val="1855"/>
                        </a:lnSpc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Primary</a:t>
                      </a:r>
                      <a:r>
                        <a:rPr sz="1600" b="1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dirty="0">
                          <a:latin typeface="Times New Roman"/>
                          <a:cs typeface="Times New Roman"/>
                        </a:rPr>
                        <a:t>Key</a:t>
                      </a:r>
                      <a:r>
                        <a:rPr sz="1600" b="1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dirty="0">
                          <a:latin typeface="Times New Roman"/>
                          <a:cs typeface="Times New Roman"/>
                        </a:rPr>
                        <a:t>:</a:t>
                      </a:r>
                      <a:r>
                        <a:rPr sz="1600" b="1" spc="3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-50" dirty="0">
                          <a:latin typeface="Times New Roman"/>
                          <a:cs typeface="Times New Roman"/>
                        </a:rPr>
                        <a:t>-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55"/>
                        </a:lnSpc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user_id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66675">
                        <a:lnSpc>
                          <a:spcPts val="1855"/>
                        </a:lnSpc>
                        <a:tabLst>
                          <a:tab pos="1273810" algn="l"/>
                        </a:tabLst>
                      </a:pPr>
                      <a:r>
                        <a:rPr sz="1600" b="1" spc="-10" dirty="0">
                          <a:latin typeface="Times New Roman"/>
                          <a:cs typeface="Times New Roman"/>
                        </a:rPr>
                        <a:t>Description</a:t>
                      </a:r>
                      <a:r>
                        <a:rPr sz="1600" b="1" dirty="0">
                          <a:latin typeface="Times New Roman"/>
                          <a:cs typeface="Times New Roman"/>
                        </a:rPr>
                        <a:t>	:</a:t>
                      </a:r>
                      <a:r>
                        <a:rPr sz="1600" b="1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-50" dirty="0">
                          <a:latin typeface="Times New Roman"/>
                          <a:cs typeface="Times New Roman"/>
                        </a:rPr>
                        <a:t>-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55"/>
                        </a:lnSpc>
                      </a:pP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6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store</a:t>
                      </a:r>
                      <a:r>
                        <a:rPr sz="16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user</a:t>
                      </a: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information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780119" y="243840"/>
            <a:ext cx="6318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heavy" spc="-1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Users</a:t>
            </a:r>
          </a:p>
        </p:txBody>
      </p:sp>
      <p:sp>
        <p:nvSpPr>
          <p:cNvPr id="5" name="object 5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20</a:t>
            </a:fld>
            <a:endParaRPr spc="4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465226"/>
              </p:ext>
            </p:extLst>
          </p:nvPr>
        </p:nvGraphicFramePr>
        <p:xfrm>
          <a:off x="400050" y="755650"/>
          <a:ext cx="11378565" cy="1658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93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5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marL="57150">
                        <a:lnSpc>
                          <a:spcPts val="1855"/>
                        </a:lnSpc>
                        <a:tabLst>
                          <a:tab pos="1244600" algn="l"/>
                        </a:tabLst>
                      </a:pPr>
                      <a:r>
                        <a:rPr sz="1600" b="1" spc="-25" dirty="0">
                          <a:latin typeface="Times New Roman"/>
                          <a:cs typeface="Times New Roman"/>
                        </a:rPr>
                        <a:t>Table</a:t>
                      </a:r>
                      <a:r>
                        <a:rPr sz="1600" b="1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-20" dirty="0">
                          <a:latin typeface="Times New Roman"/>
                          <a:cs typeface="Times New Roman"/>
                        </a:rPr>
                        <a:t>Name</a:t>
                      </a:r>
                      <a:r>
                        <a:rPr sz="1600" b="1" dirty="0">
                          <a:latin typeface="Times New Roman"/>
                          <a:cs typeface="Times New Roman"/>
                        </a:rPr>
                        <a:t>	:</a:t>
                      </a:r>
                      <a:r>
                        <a:rPr sz="1600" b="1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-50" dirty="0">
                          <a:latin typeface="Times New Roman"/>
                          <a:cs typeface="Times New Roman"/>
                        </a:rPr>
                        <a:t>-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1855"/>
                        </a:lnSpc>
                      </a:pPr>
                      <a:r>
                        <a:rPr lang="en-US" sz="1600" spc="-10" dirty="0">
                          <a:latin typeface="Times New Roman"/>
                          <a:cs typeface="Times New Roman"/>
                        </a:rPr>
                        <a:t>Instructor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marL="57150">
                        <a:lnSpc>
                          <a:spcPts val="1855"/>
                        </a:lnSpc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Primary</a:t>
                      </a:r>
                      <a:r>
                        <a:rPr sz="1600" b="1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dirty="0">
                          <a:latin typeface="Times New Roman"/>
                          <a:cs typeface="Times New Roman"/>
                        </a:rPr>
                        <a:t>Key</a:t>
                      </a:r>
                      <a:r>
                        <a:rPr sz="1600" b="1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dirty="0">
                          <a:latin typeface="Times New Roman"/>
                          <a:cs typeface="Times New Roman"/>
                        </a:rPr>
                        <a:t>:</a:t>
                      </a:r>
                      <a:r>
                        <a:rPr sz="1600" b="1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-50" dirty="0">
                          <a:latin typeface="Times New Roman"/>
                          <a:cs typeface="Times New Roman"/>
                        </a:rPr>
                        <a:t>-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1855"/>
                        </a:lnSpc>
                      </a:pPr>
                      <a:r>
                        <a:rPr lang="en-US" sz="1600" spc="-10" dirty="0" err="1">
                          <a:latin typeface="Times New Roman"/>
                          <a:cs typeface="Times New Roman"/>
                        </a:rPr>
                        <a:t>Instructor</a:t>
                      </a:r>
                      <a:r>
                        <a:rPr sz="1600" spc="-10" dirty="0" err="1">
                          <a:latin typeface="Times New Roman"/>
                          <a:cs typeface="Times New Roman"/>
                        </a:rPr>
                        <a:t>_id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marL="57150">
                        <a:lnSpc>
                          <a:spcPts val="1855"/>
                        </a:lnSpc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Foreign</a:t>
                      </a:r>
                      <a:r>
                        <a:rPr sz="1600" b="1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dirty="0">
                          <a:latin typeface="Times New Roman"/>
                          <a:cs typeface="Times New Roman"/>
                        </a:rPr>
                        <a:t>Key</a:t>
                      </a:r>
                      <a:r>
                        <a:rPr sz="1600" b="1" spc="3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-25" dirty="0">
                          <a:latin typeface="Times New Roman"/>
                          <a:cs typeface="Times New Roman"/>
                        </a:rPr>
                        <a:t>:-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55"/>
                        </a:lnSpc>
                      </a:pPr>
                      <a:r>
                        <a:rPr lang="en-US" sz="1600" spc="-10" dirty="0" err="1">
                          <a:latin typeface="Times New Roman"/>
                          <a:cs typeface="Times New Roman"/>
                        </a:rPr>
                        <a:t>Instructor</a:t>
                      </a:r>
                      <a:r>
                        <a:rPr sz="1600" spc="-10" dirty="0" err="1">
                          <a:latin typeface="Times New Roman"/>
                          <a:cs typeface="Times New Roman"/>
                        </a:rPr>
                        <a:t>_user_id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(Ref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–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users</a:t>
                      </a:r>
                      <a:r>
                        <a:rPr sz="16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(user_id))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045">
                <a:tc>
                  <a:txBody>
                    <a:bodyPr/>
                    <a:lstStyle/>
                    <a:p>
                      <a:pPr marL="57150">
                        <a:lnSpc>
                          <a:spcPts val="1855"/>
                        </a:lnSpc>
                        <a:tabLst>
                          <a:tab pos="1264285" algn="l"/>
                        </a:tabLst>
                      </a:pPr>
                      <a:r>
                        <a:rPr sz="1600" b="1" spc="-10" dirty="0">
                          <a:latin typeface="Times New Roman"/>
                          <a:cs typeface="Times New Roman"/>
                        </a:rPr>
                        <a:t>Description</a:t>
                      </a:r>
                      <a:r>
                        <a:rPr sz="1600" b="1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600" b="1" spc="-25" dirty="0">
                          <a:latin typeface="Times New Roman"/>
                          <a:cs typeface="Times New Roman"/>
                        </a:rPr>
                        <a:t>: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-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1855"/>
                        </a:lnSpc>
                      </a:pP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store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600" spc="-65" dirty="0">
                          <a:latin typeface="Times New Roman"/>
                          <a:cs typeface="Times New Roman"/>
                        </a:rPr>
                        <a:t>Instructor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Information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in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Details.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524119"/>
              </p:ext>
            </p:extLst>
          </p:nvPr>
        </p:nvGraphicFramePr>
        <p:xfrm>
          <a:off x="400053" y="3117850"/>
          <a:ext cx="11379200" cy="302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4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47065">
                <a:tc>
                  <a:txBody>
                    <a:bodyPr/>
                    <a:lstStyle/>
                    <a:p>
                      <a:pPr marL="57150" marR="265430">
                        <a:lnSpc>
                          <a:spcPts val="2160"/>
                        </a:lnSpc>
                      </a:pPr>
                      <a:r>
                        <a:rPr sz="1800" b="1" spc="-30" dirty="0">
                          <a:latin typeface="Times New Roman"/>
                          <a:cs typeface="Times New Roman"/>
                        </a:rPr>
                        <a:t>Sr. </a:t>
                      </a:r>
                      <a:r>
                        <a:rPr sz="1800" b="1" spc="-25" dirty="0">
                          <a:latin typeface="Times New Roman"/>
                          <a:cs typeface="Times New Roman"/>
                        </a:rPr>
                        <a:t>No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2090"/>
                        </a:lnSpc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Field</a:t>
                      </a:r>
                      <a:r>
                        <a:rPr sz="1800" b="1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20" dirty="0">
                          <a:latin typeface="Times New Roman"/>
                          <a:cs typeface="Times New Roman"/>
                        </a:rPr>
                        <a:t>Name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2090"/>
                        </a:lnSpc>
                      </a:pPr>
                      <a:r>
                        <a:rPr sz="1800" b="1" spc="-20" dirty="0">
                          <a:latin typeface="Times New Roman"/>
                          <a:cs typeface="Times New Roman"/>
                        </a:rPr>
                        <a:t>DataType</a:t>
                      </a:r>
                      <a:r>
                        <a:rPr sz="1800" b="1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(Size)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2090"/>
                        </a:lnSpc>
                      </a:pP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Constraint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2090"/>
                        </a:lnSpc>
                      </a:pP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Description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ts val="2090"/>
                        </a:lnSpc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Sample</a:t>
                      </a:r>
                      <a:r>
                        <a:rPr sz="1800" b="1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20" dirty="0">
                          <a:latin typeface="Times New Roman"/>
                          <a:cs typeface="Times New Roman"/>
                        </a:rPr>
                        <a:t>Data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045">
                <a:tc>
                  <a:txBody>
                    <a:bodyPr/>
                    <a:lstStyle/>
                    <a:p>
                      <a:pPr marL="57150">
                        <a:lnSpc>
                          <a:spcPts val="1855"/>
                        </a:lnSpc>
                      </a:pP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1855"/>
                        </a:lnSpc>
                      </a:pPr>
                      <a:r>
                        <a:rPr lang="en-US" sz="1600" spc="-10" dirty="0" err="1">
                          <a:latin typeface="Times New Roman"/>
                          <a:cs typeface="Times New Roman"/>
                        </a:rPr>
                        <a:t>instructor</a:t>
                      </a:r>
                      <a:r>
                        <a:rPr sz="1600" spc="-10" dirty="0" err="1">
                          <a:latin typeface="Times New Roman"/>
                          <a:cs typeface="Times New Roman"/>
                        </a:rPr>
                        <a:t>_id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1855"/>
                        </a:lnSpc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Int(3)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1855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Primary</a:t>
                      </a:r>
                      <a:r>
                        <a:rPr sz="16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key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 marR="227965">
                        <a:lnSpc>
                          <a:spcPts val="1920"/>
                        </a:lnSpc>
                      </a:pP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6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store</a:t>
                      </a:r>
                      <a:r>
                        <a:rPr sz="16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600" spc="3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600" spc="-10" dirty="0" err="1">
                          <a:latin typeface="Times New Roman"/>
                          <a:cs typeface="Times New Roman"/>
                        </a:rPr>
                        <a:t>instructor</a:t>
                      </a:r>
                      <a:r>
                        <a:rPr sz="1600" dirty="0" err="1">
                          <a:latin typeface="Times New Roman"/>
                          <a:cs typeface="Times New Roman"/>
                        </a:rPr>
                        <a:t>_id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16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16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Id</a:t>
                      </a:r>
                      <a:r>
                        <a:rPr sz="1600" spc="3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is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Auto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Increment.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855"/>
                        </a:lnSpc>
                      </a:pP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045">
                <a:tc>
                  <a:txBody>
                    <a:bodyPr/>
                    <a:lstStyle/>
                    <a:p>
                      <a:pPr marL="57150">
                        <a:lnSpc>
                          <a:spcPts val="1855"/>
                        </a:lnSpc>
                      </a:pP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2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1855"/>
                        </a:lnSpc>
                      </a:pPr>
                      <a:r>
                        <a:rPr lang="en-US" sz="1600" spc="-10" dirty="0" err="1">
                          <a:latin typeface="Times New Roman"/>
                          <a:cs typeface="Times New Roman"/>
                        </a:rPr>
                        <a:t>instructor</a:t>
                      </a:r>
                      <a:r>
                        <a:rPr sz="1600" spc="-10" dirty="0" err="1">
                          <a:latin typeface="Times New Roman"/>
                          <a:cs typeface="Times New Roman"/>
                        </a:rPr>
                        <a:t>_name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1855"/>
                        </a:lnSpc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Varchar(50)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1855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Null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1855"/>
                        </a:lnSpc>
                      </a:pP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store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600" spc="-10" dirty="0">
                          <a:latin typeface="Times New Roman"/>
                          <a:cs typeface="Times New Roman"/>
                        </a:rPr>
                        <a:t>instructor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name.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855"/>
                        </a:lnSpc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Laptop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045">
                <a:tc>
                  <a:txBody>
                    <a:bodyPr/>
                    <a:lstStyle/>
                    <a:p>
                      <a:pPr marL="57150">
                        <a:lnSpc>
                          <a:spcPts val="1855"/>
                        </a:lnSpc>
                      </a:pP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3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1855"/>
                        </a:lnSpc>
                      </a:pPr>
                      <a:r>
                        <a:rPr lang="en-US" sz="1600" spc="-10" dirty="0" err="1">
                          <a:latin typeface="Times New Roman"/>
                          <a:cs typeface="Times New Roman"/>
                        </a:rPr>
                        <a:t>instructor</a:t>
                      </a:r>
                      <a:r>
                        <a:rPr sz="1600" spc="-10" dirty="0" err="1">
                          <a:latin typeface="Times New Roman"/>
                          <a:cs typeface="Times New Roman"/>
                        </a:rPr>
                        <a:t>_desc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1855"/>
                        </a:lnSpc>
                      </a:pP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Text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1855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Null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1855"/>
                        </a:lnSpc>
                      </a:pP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store</a:t>
                      </a: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600" spc="3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600" spc="-10" dirty="0">
                          <a:latin typeface="Times New Roman"/>
                          <a:cs typeface="Times New Roman"/>
                        </a:rPr>
                        <a:t>instructor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description.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855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This</a:t>
                      </a:r>
                      <a:r>
                        <a:rPr sz="16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laptop</a:t>
                      </a:r>
                      <a:r>
                        <a:rPr sz="16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is</a:t>
                      </a:r>
                      <a:r>
                        <a:rPr sz="16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very</a:t>
                      </a:r>
                      <a:r>
                        <a:rPr sz="16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fast.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515">
                <a:tc>
                  <a:txBody>
                    <a:bodyPr/>
                    <a:lstStyle/>
                    <a:p>
                      <a:pPr marL="57150">
                        <a:lnSpc>
                          <a:spcPts val="1855"/>
                        </a:lnSpc>
                      </a:pP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4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1855"/>
                        </a:lnSpc>
                      </a:pPr>
                      <a:r>
                        <a:rPr lang="en-US" sz="1600" spc="-10" dirty="0" err="1">
                          <a:latin typeface="Times New Roman"/>
                          <a:cs typeface="Times New Roman"/>
                        </a:rPr>
                        <a:t>instructor</a:t>
                      </a:r>
                      <a:r>
                        <a:rPr sz="1600" spc="-10" dirty="0" err="1">
                          <a:latin typeface="Times New Roman"/>
                          <a:cs typeface="Times New Roman"/>
                        </a:rPr>
                        <a:t>_price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1855"/>
                        </a:lnSpc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Int(10)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1855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Null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1855"/>
                        </a:lnSpc>
                      </a:pP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store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600" spc="-10" dirty="0" err="1">
                          <a:latin typeface="Times New Roman"/>
                          <a:cs typeface="Times New Roman"/>
                        </a:rPr>
                        <a:t>instructor</a:t>
                      </a:r>
                      <a:r>
                        <a:rPr sz="1600" spc="-10" dirty="0" err="1">
                          <a:latin typeface="Times New Roman"/>
                          <a:cs typeface="Times New Roman"/>
                        </a:rPr>
                        <a:t>price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.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855"/>
                        </a:lnSpc>
                      </a:pP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1234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8790">
                <a:tc>
                  <a:txBody>
                    <a:bodyPr/>
                    <a:lstStyle/>
                    <a:p>
                      <a:pPr marL="57150">
                        <a:lnSpc>
                          <a:spcPts val="1855"/>
                        </a:lnSpc>
                      </a:pP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5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1855"/>
                        </a:lnSpc>
                      </a:pPr>
                      <a:r>
                        <a:rPr lang="en-US" sz="1600" spc="-10" dirty="0" err="1">
                          <a:latin typeface="Times New Roman"/>
                          <a:cs typeface="Times New Roman"/>
                        </a:rPr>
                        <a:t>instructor</a:t>
                      </a:r>
                      <a:r>
                        <a:rPr sz="1600" spc="-10" dirty="0" err="1">
                          <a:latin typeface="Times New Roman"/>
                          <a:cs typeface="Times New Roman"/>
                        </a:rPr>
                        <a:t>_image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1855"/>
                        </a:lnSpc>
                      </a:pP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Text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1855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Null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1855"/>
                        </a:lnSpc>
                      </a:pP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store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600" spc="-10" dirty="0">
                          <a:latin typeface="Times New Roman"/>
                          <a:cs typeface="Times New Roman"/>
                        </a:rPr>
                        <a:t>instructor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image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path.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855"/>
                        </a:lnSpc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newimage.jpg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599042" y="228600"/>
            <a:ext cx="118275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Instructor</a:t>
            </a:r>
            <a:endParaRPr u="heavy" spc="-10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21</a:t>
            </a:fld>
            <a:endParaRPr spc="4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288385"/>
              </p:ext>
            </p:extLst>
          </p:nvPr>
        </p:nvGraphicFramePr>
        <p:xfrm>
          <a:off x="1702625" y="1834651"/>
          <a:ext cx="8534400" cy="1939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7045">
                <a:tc>
                  <a:txBody>
                    <a:bodyPr/>
                    <a:lstStyle/>
                    <a:p>
                      <a:pPr marL="57150">
                        <a:lnSpc>
                          <a:spcPts val="1855"/>
                        </a:lnSpc>
                      </a:pP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6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marR="114935">
                        <a:lnSpc>
                          <a:spcPts val="1920"/>
                        </a:lnSpc>
                      </a:pPr>
                      <a:r>
                        <a:rPr lang="en-US" sz="1600" spc="-10" dirty="0" err="1">
                          <a:latin typeface="Times New Roman"/>
                          <a:cs typeface="Times New Roman"/>
                        </a:rPr>
                        <a:t>instructor</a:t>
                      </a:r>
                      <a:r>
                        <a:rPr sz="1600" spc="-10" dirty="0" err="1">
                          <a:latin typeface="Times New Roman"/>
                          <a:cs typeface="Times New Roman"/>
                        </a:rPr>
                        <a:t>_create_d</a:t>
                      </a:r>
                      <a:r>
                        <a:rPr sz="1600" spc="-25" dirty="0" err="1">
                          <a:latin typeface="Times New Roman"/>
                          <a:cs typeface="Times New Roman"/>
                        </a:rPr>
                        <a:t>ate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855"/>
                        </a:lnSpc>
                      </a:pP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date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855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Null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 marR="141605">
                        <a:lnSpc>
                          <a:spcPts val="1920"/>
                        </a:lnSpc>
                      </a:pP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store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600" spc="-10" dirty="0">
                          <a:latin typeface="Times New Roman"/>
                          <a:cs typeface="Times New Roman"/>
                        </a:rPr>
                        <a:t>instructor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creat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ed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 date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55"/>
                        </a:lnSpc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2021-12-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02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045">
                <a:tc>
                  <a:txBody>
                    <a:bodyPr/>
                    <a:lstStyle/>
                    <a:p>
                      <a:pPr marL="57150">
                        <a:lnSpc>
                          <a:spcPts val="1855"/>
                        </a:lnSpc>
                      </a:pP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7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55"/>
                        </a:lnSpc>
                      </a:pPr>
                      <a:r>
                        <a:rPr lang="en-US" sz="1600" spc="-10" dirty="0">
                          <a:latin typeface="Times New Roman"/>
                          <a:cs typeface="Times New Roman"/>
                        </a:rPr>
                        <a:t>instructor</a:t>
                      </a:r>
                      <a:r>
                        <a:rPr lang="en-IN" sz="1600" spc="-10" dirty="0">
                          <a:latin typeface="Times New Roman"/>
                          <a:cs typeface="Times New Roman"/>
                        </a:rPr>
                        <a:t>_status</a:t>
                      </a:r>
                      <a:endParaRPr lang="en-IN"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855"/>
                        </a:lnSpc>
                      </a:pP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Varchar</a:t>
                      </a: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(10)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855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Null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 marR="574675">
                        <a:lnSpc>
                          <a:spcPts val="1920"/>
                        </a:lnSpc>
                      </a:pP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6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store</a:t>
                      </a:r>
                      <a:r>
                        <a:rPr sz="16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600" spc="-10" dirty="0">
                          <a:latin typeface="Times New Roman"/>
                          <a:cs typeface="Times New Roman"/>
                        </a:rPr>
                        <a:t>instructor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status.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55"/>
                        </a:lnSpc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Active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045">
                <a:tc>
                  <a:txBody>
                    <a:bodyPr/>
                    <a:lstStyle/>
                    <a:p>
                      <a:pPr marL="57150">
                        <a:lnSpc>
                          <a:spcPts val="1855"/>
                        </a:lnSpc>
                      </a:pP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8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55"/>
                        </a:lnSpc>
                      </a:pPr>
                      <a:r>
                        <a:rPr lang="en-US" sz="1600" spc="-10" dirty="0" err="1">
                          <a:latin typeface="Times New Roman"/>
                          <a:cs typeface="Times New Roman"/>
                        </a:rPr>
                        <a:t>instructor</a:t>
                      </a:r>
                      <a:r>
                        <a:rPr sz="1600" spc="-10" dirty="0" err="1">
                          <a:latin typeface="Times New Roman"/>
                          <a:cs typeface="Times New Roman"/>
                        </a:rPr>
                        <a:t>_user_id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855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Int</a:t>
                      </a:r>
                      <a:r>
                        <a:rPr sz="16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(3)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855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Foreign</a:t>
                      </a: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Key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 marR="185420">
                        <a:lnSpc>
                          <a:spcPts val="1920"/>
                        </a:lnSpc>
                      </a:pP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store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600" spc="-10" dirty="0">
                          <a:latin typeface="Times New Roman"/>
                          <a:cs typeface="Times New Roman"/>
                        </a:rPr>
                        <a:t>instructor 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user 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id.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55"/>
                        </a:lnSpc>
                      </a:pP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15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8790">
                <a:tc>
                  <a:txBody>
                    <a:bodyPr/>
                    <a:lstStyle/>
                    <a:p>
                      <a:pPr marL="57150">
                        <a:lnSpc>
                          <a:spcPts val="1855"/>
                        </a:lnSpc>
                      </a:pP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9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55"/>
                        </a:lnSpc>
                      </a:pPr>
                      <a:r>
                        <a:rPr lang="en-US" sz="1600" spc="-10" dirty="0">
                          <a:latin typeface="Times New Roman"/>
                          <a:cs typeface="Times New Roman"/>
                        </a:rPr>
                        <a:t>instructor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855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Int</a:t>
                      </a:r>
                      <a:r>
                        <a:rPr sz="16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(3)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855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Null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855"/>
                        </a:lnSpc>
                      </a:pP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6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store</a:t>
                      </a: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600" spc="-10" dirty="0">
                          <a:latin typeface="Times New Roman"/>
                          <a:cs typeface="Times New Roman"/>
                        </a:rPr>
                        <a:t>instructor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’s</a:t>
                      </a:r>
                      <a:r>
                        <a:rPr sz="16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Id.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55"/>
                        </a:lnSpc>
                      </a:pP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12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22</a:t>
            </a:fld>
            <a:endParaRPr spc="4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00600" y="76201"/>
            <a:ext cx="6096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u="none" spc="-20" dirty="0">
                <a:solidFill>
                  <a:srgbClr val="000000"/>
                </a:solidFill>
              </a:rPr>
              <a:t>Quiz</a:t>
            </a:r>
            <a:endParaRPr u="none" spc="-20" dirty="0">
              <a:solidFill>
                <a:srgbClr val="000000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23</a:t>
            </a:fld>
            <a:endParaRPr spc="40" dirty="0"/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808468"/>
              </p:ext>
            </p:extLst>
          </p:nvPr>
        </p:nvGraphicFramePr>
        <p:xfrm>
          <a:off x="542673" y="760849"/>
          <a:ext cx="8458835" cy="2145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44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14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7040">
                <a:tc>
                  <a:txBody>
                    <a:bodyPr/>
                    <a:lstStyle/>
                    <a:p>
                      <a:pPr marL="57150">
                        <a:lnSpc>
                          <a:spcPts val="2090"/>
                        </a:lnSpc>
                        <a:tabLst>
                          <a:tab pos="1393190" algn="l"/>
                        </a:tabLst>
                      </a:pPr>
                      <a:r>
                        <a:rPr sz="1800" b="1" spc="-25" dirty="0">
                          <a:latin typeface="Times New Roman"/>
                          <a:cs typeface="Times New Roman"/>
                        </a:rPr>
                        <a:t>Table</a:t>
                      </a:r>
                      <a:r>
                        <a:rPr sz="1800" b="1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20" dirty="0">
                          <a:latin typeface="Times New Roman"/>
                          <a:cs typeface="Times New Roman"/>
                        </a:rPr>
                        <a:t>Name</a:t>
                      </a:r>
                      <a:r>
                        <a:rPr sz="1800" b="1" dirty="0">
                          <a:latin typeface="Times New Roman"/>
                          <a:cs typeface="Times New Roman"/>
                        </a:rPr>
                        <a:t>	:</a:t>
                      </a: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50" dirty="0">
                          <a:latin typeface="Times New Roman"/>
                          <a:cs typeface="Times New Roman"/>
                        </a:rPr>
                        <a:t>-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1855"/>
                        </a:lnSpc>
                      </a:pPr>
                      <a:r>
                        <a:rPr lang="en-US" sz="1600" spc="-20" dirty="0">
                          <a:latin typeface="Times New Roman"/>
                          <a:cs typeface="Times New Roman"/>
                        </a:rPr>
                        <a:t>quiz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045">
                <a:tc>
                  <a:txBody>
                    <a:bodyPr/>
                    <a:lstStyle/>
                    <a:p>
                      <a:pPr marL="57150">
                        <a:lnSpc>
                          <a:spcPts val="2090"/>
                        </a:lnSpc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Primary</a:t>
                      </a:r>
                      <a:r>
                        <a:rPr sz="1800" b="1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dirty="0">
                          <a:latin typeface="Times New Roman"/>
                          <a:cs typeface="Times New Roman"/>
                        </a:rPr>
                        <a:t>Key</a:t>
                      </a:r>
                      <a:r>
                        <a:rPr sz="1800" b="1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dirty="0">
                          <a:latin typeface="Times New Roman"/>
                          <a:cs typeface="Times New Roman"/>
                        </a:rPr>
                        <a:t>:</a:t>
                      </a:r>
                      <a:r>
                        <a:rPr sz="1800" b="1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50" dirty="0">
                          <a:latin typeface="Times New Roman"/>
                          <a:cs typeface="Times New Roman"/>
                        </a:rPr>
                        <a:t>-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 marR="0" lvl="0" indent="0" defTabSz="914400" eaLnBrk="1" fontAlgn="auto" latinLnBrk="0" hangingPunct="1">
                        <a:lnSpc>
                          <a:spcPts val="185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20" dirty="0">
                          <a:latin typeface="Times New Roman"/>
                          <a:cs typeface="Times New Roman"/>
                        </a:rPr>
                        <a:t>quiz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  <a:p>
                      <a:pPr marL="57150">
                        <a:lnSpc>
                          <a:spcPts val="1855"/>
                        </a:lnSpc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_id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045">
                <a:tc>
                  <a:txBody>
                    <a:bodyPr/>
                    <a:lstStyle/>
                    <a:p>
                      <a:pPr marL="57150">
                        <a:lnSpc>
                          <a:spcPts val="2090"/>
                        </a:lnSpc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Foreign</a:t>
                      </a:r>
                      <a:r>
                        <a:rPr sz="1800" b="1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dirty="0">
                          <a:latin typeface="Times New Roman"/>
                          <a:cs typeface="Times New Roman"/>
                        </a:rPr>
                        <a:t>Key</a:t>
                      </a:r>
                      <a:r>
                        <a:rPr sz="1800" b="1" spc="3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25" dirty="0">
                          <a:latin typeface="Times New Roman"/>
                          <a:cs typeface="Times New Roman"/>
                        </a:rPr>
                        <a:t>:-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marR="767715" lvl="0" indent="0" defTabSz="914400" eaLnBrk="1" fontAlgn="auto" latinLnBrk="0" hangingPunct="1">
                        <a:lnSpc>
                          <a:spcPts val="19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20" dirty="0">
                          <a:latin typeface="Times New Roman"/>
                          <a:cs typeface="Times New Roman"/>
                        </a:rPr>
                        <a:t>quiz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  <a:p>
                      <a:pPr marL="66675" marR="767715">
                        <a:lnSpc>
                          <a:spcPts val="192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_</a:t>
                      </a:r>
                      <a:r>
                        <a:rPr lang="en-US" sz="1600" dirty="0" err="1">
                          <a:latin typeface="Times New Roman"/>
                          <a:cs typeface="Times New Roman"/>
                        </a:rPr>
                        <a:t>instructor</a:t>
                      </a:r>
                      <a:r>
                        <a:rPr sz="1600" dirty="0" err="1">
                          <a:latin typeface="Times New Roman"/>
                          <a:cs typeface="Times New Roman"/>
                        </a:rPr>
                        <a:t>_id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(Ref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–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products(product_id))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 bid_user_id(Ref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–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users(user_id))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045">
                <a:tc>
                  <a:txBody>
                    <a:bodyPr/>
                    <a:lstStyle/>
                    <a:p>
                      <a:pPr marL="57150">
                        <a:lnSpc>
                          <a:spcPts val="2090"/>
                        </a:lnSpc>
                        <a:tabLst>
                          <a:tab pos="1415415" algn="l"/>
                        </a:tabLst>
                      </a:pP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Description</a:t>
                      </a:r>
                      <a:r>
                        <a:rPr sz="1800" b="1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800" b="1" spc="-25" dirty="0">
                          <a:latin typeface="Times New Roman"/>
                          <a:cs typeface="Times New Roman"/>
                        </a:rPr>
                        <a:t>: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-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1855"/>
                        </a:lnSpc>
                      </a:pP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6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store</a:t>
                      </a:r>
                      <a:r>
                        <a:rPr sz="1600" spc="3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information</a:t>
                      </a:r>
                      <a:r>
                        <a:rPr sz="1600" spc="3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1600" spc="3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all</a:t>
                      </a:r>
                      <a:r>
                        <a:rPr sz="16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600" spc="-10" dirty="0">
                          <a:latin typeface="Times New Roman"/>
                          <a:cs typeface="Times New Roman"/>
                        </a:rPr>
                        <a:t>quiz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.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62288" y="0"/>
            <a:ext cx="1997849" cy="57822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81659" y="3253742"/>
            <a:ext cx="22282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10.</a:t>
            </a:r>
            <a:r>
              <a:rPr spc="-45" dirty="0"/>
              <a:t> </a:t>
            </a:r>
            <a:r>
              <a:rPr dirty="0"/>
              <a:t>INPUT</a:t>
            </a:r>
            <a:r>
              <a:rPr spc="-80" dirty="0"/>
              <a:t> </a:t>
            </a:r>
            <a:r>
              <a:rPr spc="-10" dirty="0"/>
              <a:t>DESIGN</a:t>
            </a:r>
          </a:p>
        </p:txBody>
      </p:sp>
      <p:sp>
        <p:nvSpPr>
          <p:cNvPr id="4" name="object 4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24</a:t>
            </a:fld>
            <a:endParaRPr spc="4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62288" y="0"/>
            <a:ext cx="1997849" cy="57822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21379" y="3253785"/>
            <a:ext cx="45485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10.1</a:t>
            </a:r>
            <a:r>
              <a:rPr u="heavy" spc="-8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INPUT</a:t>
            </a:r>
            <a:r>
              <a:rPr u="heavy" spc="-8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DESIGN</a:t>
            </a:r>
            <a:r>
              <a:rPr u="heavy" spc="-5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spc="-1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FOR</a:t>
            </a:r>
            <a:r>
              <a:rPr u="heavy" spc="-114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ADMIN</a:t>
            </a:r>
            <a:r>
              <a:rPr u="heavy" spc="-5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spc="-2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SIDE</a:t>
            </a:r>
          </a:p>
        </p:txBody>
      </p:sp>
      <p:sp>
        <p:nvSpPr>
          <p:cNvPr id="4" name="object 4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25</a:t>
            </a:fld>
            <a:endParaRPr spc="4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4451" y="5870392"/>
            <a:ext cx="60223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Description: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-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It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login</a:t>
            </a:r>
            <a:r>
              <a:rPr sz="1600" spc="-2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page.</a:t>
            </a:r>
            <a:r>
              <a:rPr sz="1600" spc="-9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Admin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can</a:t>
            </a:r>
            <a:r>
              <a:rPr sz="1600" spc="-2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login</a:t>
            </a:r>
            <a:r>
              <a:rPr sz="1600" spc="-2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by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providing</a:t>
            </a:r>
            <a:r>
              <a:rPr sz="1600" spc="-2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information.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40263" y="411534"/>
            <a:ext cx="11106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Login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Times New Roman"/>
                <a:cs typeface="Times New Roman"/>
              </a:rPr>
              <a:t>page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26</a:t>
            </a:fld>
            <a:endParaRPr spc="4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311F4A-A010-851B-8CE5-008258E8F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0" y="793187"/>
            <a:ext cx="12192000" cy="58197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696" y="5659038"/>
            <a:ext cx="98602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Description: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-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It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login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page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with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validation.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If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any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field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empty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then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login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page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will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give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one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error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message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as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popup.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1369" rIns="0" bIns="0" rtlCol="0">
            <a:spAutoFit/>
          </a:bodyPr>
          <a:lstStyle/>
          <a:p>
            <a:pPr marL="1755775">
              <a:lnSpc>
                <a:spcPct val="100000"/>
              </a:lnSpc>
              <a:spcBef>
                <a:spcPts val="100"/>
              </a:spcBef>
            </a:pPr>
            <a:r>
              <a:rPr sz="1800" u="none" dirty="0">
                <a:solidFill>
                  <a:srgbClr val="000000"/>
                </a:solidFill>
              </a:rPr>
              <a:t>Login</a:t>
            </a:r>
            <a:r>
              <a:rPr sz="1800" u="none" spc="-25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page</a:t>
            </a:r>
            <a:r>
              <a:rPr sz="1800" u="none" spc="-20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with</a:t>
            </a:r>
            <a:r>
              <a:rPr sz="1800" u="none" spc="-20" dirty="0">
                <a:solidFill>
                  <a:srgbClr val="000000"/>
                </a:solidFill>
              </a:rPr>
              <a:t> </a:t>
            </a:r>
            <a:r>
              <a:rPr sz="1800" u="none" spc="-10" dirty="0">
                <a:solidFill>
                  <a:srgbClr val="000000"/>
                </a:solidFill>
              </a:rPr>
              <a:t>validation</a:t>
            </a:r>
            <a:endParaRPr sz="1800"/>
          </a:p>
        </p:txBody>
      </p:sp>
      <p:sp>
        <p:nvSpPr>
          <p:cNvPr id="5" name="object 5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27</a:t>
            </a:fld>
            <a:endParaRPr spc="4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AB23CA-6D5E-E4AD-250B-4C4E6F67D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" y="926258"/>
            <a:ext cx="12192000" cy="58388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6913" y="5503672"/>
            <a:ext cx="105937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Description:</a:t>
            </a:r>
            <a:r>
              <a:rPr sz="1600" spc="-7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-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It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add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product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page.</a:t>
            </a:r>
            <a:r>
              <a:rPr sz="1600" spc="-9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Admin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can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add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product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by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click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on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“add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product”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button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and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providing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product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information.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1369" rIns="0" bIns="0" rtlCol="0">
            <a:spAutoFit/>
          </a:bodyPr>
          <a:lstStyle/>
          <a:p>
            <a:pPr marL="2179955">
              <a:lnSpc>
                <a:spcPct val="100000"/>
              </a:lnSpc>
              <a:spcBef>
                <a:spcPts val="100"/>
              </a:spcBef>
            </a:pPr>
            <a:r>
              <a:rPr sz="1800" u="none" dirty="0">
                <a:solidFill>
                  <a:srgbClr val="000000"/>
                </a:solidFill>
              </a:rPr>
              <a:t>Add</a:t>
            </a:r>
            <a:r>
              <a:rPr sz="1800" u="none" spc="-30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product</a:t>
            </a:r>
            <a:r>
              <a:rPr sz="1800" u="none" spc="-25" dirty="0">
                <a:solidFill>
                  <a:srgbClr val="000000"/>
                </a:solidFill>
              </a:rPr>
              <a:t> </a:t>
            </a:r>
            <a:r>
              <a:rPr sz="1800" u="none" spc="-20" dirty="0">
                <a:solidFill>
                  <a:srgbClr val="000000"/>
                </a:solidFill>
              </a:rPr>
              <a:t>page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990601"/>
            <a:ext cx="10972799" cy="411479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28</a:t>
            </a:fld>
            <a:endParaRPr spc="4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2625" y="5750402"/>
            <a:ext cx="103428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Description: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-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It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add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product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page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with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validation.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If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any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field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empty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then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add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product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page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will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give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one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error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message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as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popup.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1369" rIns="0" bIns="0" rtlCol="0">
            <a:spAutoFit/>
          </a:bodyPr>
          <a:lstStyle/>
          <a:p>
            <a:pPr marL="1417955">
              <a:lnSpc>
                <a:spcPct val="100000"/>
              </a:lnSpc>
              <a:spcBef>
                <a:spcPts val="100"/>
              </a:spcBef>
            </a:pPr>
            <a:r>
              <a:rPr sz="1800" u="none" dirty="0">
                <a:solidFill>
                  <a:srgbClr val="000000"/>
                </a:solidFill>
              </a:rPr>
              <a:t>Add</a:t>
            </a:r>
            <a:r>
              <a:rPr sz="1800" u="none" spc="-35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product</a:t>
            </a:r>
            <a:r>
              <a:rPr sz="1800" u="none" spc="-25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page</a:t>
            </a:r>
            <a:r>
              <a:rPr sz="1800" u="none" spc="-25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with</a:t>
            </a:r>
            <a:r>
              <a:rPr sz="1800" u="none" spc="-20" dirty="0">
                <a:solidFill>
                  <a:srgbClr val="000000"/>
                </a:solidFill>
              </a:rPr>
              <a:t> </a:t>
            </a:r>
            <a:r>
              <a:rPr sz="1800" u="none" spc="-10" dirty="0">
                <a:solidFill>
                  <a:srgbClr val="000000"/>
                </a:solidFill>
              </a:rPr>
              <a:t>validation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990600"/>
            <a:ext cx="10972799" cy="447241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29</a:t>
            </a:fld>
            <a:endParaRPr spc="4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1125" y="222250"/>
            <a:ext cx="7729855" cy="914400"/>
          </a:xfrm>
          <a:prstGeom prst="rect">
            <a:avLst/>
          </a:prstGeom>
          <a:solidFill>
            <a:srgbClr val="FFFFFF"/>
          </a:solidFill>
          <a:ln w="31749">
            <a:solidFill>
              <a:srgbClr val="404040"/>
            </a:solidFill>
          </a:ln>
        </p:spPr>
        <p:txBody>
          <a:bodyPr vert="horz" wrap="square" lIns="0" tIns="127635" rIns="0" bIns="0" rtlCol="0">
            <a:spAutoFit/>
          </a:bodyPr>
          <a:lstStyle/>
          <a:p>
            <a:pPr marL="2432685">
              <a:lnSpc>
                <a:spcPct val="100000"/>
              </a:lnSpc>
              <a:spcBef>
                <a:spcPts val="1005"/>
              </a:spcBef>
            </a:pPr>
            <a:r>
              <a:rPr sz="2200"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2.</a:t>
            </a:r>
            <a:r>
              <a:rPr sz="2200" u="heavy" spc="-3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sz="2200"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EXISTING</a:t>
            </a:r>
            <a:r>
              <a:rPr sz="2200" u="heavy" spc="-3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sz="2200" u="heavy" spc="-1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SYSTEM</a:t>
            </a:r>
            <a:endParaRPr sz="2200"/>
          </a:p>
        </p:txBody>
      </p:sp>
      <p:sp>
        <p:nvSpPr>
          <p:cNvPr id="3" name="object 3"/>
          <p:cNvSpPr txBox="1"/>
          <p:nvPr/>
        </p:nvSpPr>
        <p:spPr>
          <a:xfrm>
            <a:off x="1085192" y="1724405"/>
            <a:ext cx="9926955" cy="31111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0675" indent="-307975">
              <a:lnSpc>
                <a:spcPct val="100000"/>
              </a:lnSpc>
              <a:spcBef>
                <a:spcPts val="100"/>
              </a:spcBef>
              <a:buFont typeface="Segoe UI Symbol"/>
              <a:buChar char="□"/>
              <a:tabLst>
                <a:tab pos="320675" algn="l"/>
              </a:tabLst>
            </a:pPr>
            <a:r>
              <a:rPr lang="en-US" sz="1800" dirty="0">
                <a:latin typeface="Times New Roman"/>
                <a:cs typeface="Times New Roman"/>
              </a:rPr>
              <a:t>The LMS may lack personalization features</a:t>
            </a:r>
            <a:r>
              <a:rPr lang="en-US" dirty="0">
                <a:latin typeface="Times New Roman"/>
                <a:cs typeface="Times New Roman"/>
              </a:rPr>
              <a:t>, resulting in a one-size-fits-all approach that fails to cater to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0675" algn="l"/>
              </a:tabLst>
            </a:pPr>
            <a:r>
              <a:rPr lang="en-US" dirty="0">
                <a:latin typeface="Times New Roman"/>
                <a:cs typeface="Times New Roman"/>
              </a:rPr>
              <a:t>      individual learning preferences and needs. </a:t>
            </a: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0"/>
              </a:spcBef>
              <a:buFont typeface="Segoe UI Symbol"/>
              <a:buChar char="□"/>
            </a:pPr>
            <a:endParaRPr sz="1800" dirty="0">
              <a:latin typeface="Times New Roman"/>
              <a:cs typeface="Times New Roman"/>
            </a:endParaRPr>
          </a:p>
          <a:p>
            <a:pPr marL="321310" marR="5080" indent="-309245">
              <a:lnSpc>
                <a:spcPct val="100000"/>
              </a:lnSpc>
              <a:buFont typeface="Segoe UI Symbol"/>
              <a:buChar char="□"/>
              <a:tabLst>
                <a:tab pos="321310" algn="l"/>
              </a:tabLst>
            </a:pPr>
            <a:r>
              <a:rPr lang="en-US" dirty="0">
                <a:latin typeface="Times New Roman"/>
                <a:cs typeface="Times New Roman"/>
              </a:rPr>
              <a:t>The LMS may lack interactive and engaging learning experiences, replying primarily on static content delivery methods such as text-based lectures and readings.</a:t>
            </a: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0"/>
              </a:spcBef>
              <a:buFont typeface="Segoe UI Symbol"/>
              <a:buChar char="□"/>
            </a:pPr>
            <a:endParaRPr sz="1800" dirty="0">
              <a:latin typeface="Times New Roman"/>
              <a:cs typeface="Times New Roman"/>
            </a:endParaRPr>
          </a:p>
          <a:p>
            <a:pPr marL="320675" indent="-307975">
              <a:lnSpc>
                <a:spcPct val="100000"/>
              </a:lnSpc>
              <a:buFont typeface="Segoe UI Symbol"/>
              <a:buChar char="□"/>
              <a:tabLst>
                <a:tab pos="320675" algn="l"/>
              </a:tabLst>
            </a:pPr>
            <a:r>
              <a:rPr lang="en-US" spc="-10" dirty="0">
                <a:latin typeface="Times New Roman"/>
                <a:cs typeface="Times New Roman"/>
              </a:rPr>
              <a:t>Implement personalization features that allows users to customize their learning experience based on preferences such as course recommendations, content filters, and learning pathways</a:t>
            </a:r>
            <a:r>
              <a:rPr sz="1800" spc="-10" dirty="0">
                <a:latin typeface="Times New Roman"/>
                <a:cs typeface="Times New Roman"/>
              </a:rPr>
              <a:t>.</a:t>
            </a: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0"/>
              </a:spcBef>
              <a:buFont typeface="Segoe UI Symbol"/>
              <a:buChar char="□"/>
            </a:pPr>
            <a:endParaRPr sz="1800" dirty="0">
              <a:latin typeface="Times New Roman"/>
              <a:cs typeface="Times New Roman"/>
            </a:endParaRPr>
          </a:p>
          <a:p>
            <a:pPr marL="320675" indent="-307975">
              <a:lnSpc>
                <a:spcPct val="100000"/>
              </a:lnSpc>
              <a:buFont typeface="Segoe UI Symbol"/>
              <a:buChar char="□"/>
              <a:tabLst>
                <a:tab pos="320675" algn="l"/>
              </a:tabLst>
            </a:pPr>
            <a:r>
              <a:rPr lang="en-US" spc="-30" dirty="0">
                <a:latin typeface="Times New Roman"/>
                <a:cs typeface="Times New Roman"/>
              </a:rPr>
              <a:t>Integrate interactive elements such as multimedia content, simulations, gamification, discussion forums, and collaborative activities to </a:t>
            </a:r>
            <a:r>
              <a:rPr lang="en-US" spc="-30" dirty="0" err="1">
                <a:latin typeface="Times New Roman"/>
                <a:cs typeface="Times New Roman"/>
              </a:rPr>
              <a:t>enchance</a:t>
            </a:r>
            <a:r>
              <a:rPr lang="en-US" spc="-30" dirty="0">
                <a:latin typeface="Times New Roman"/>
                <a:cs typeface="Times New Roman"/>
              </a:rPr>
              <a:t> learner engagement and participant  </a:t>
            </a:r>
            <a:r>
              <a:rPr sz="1800" spc="-10" dirty="0">
                <a:latin typeface="Times New Roman"/>
                <a:cs typeface="Times New Roman"/>
              </a:rPr>
              <a:t>.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758921" y="6217920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2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842503" y="6306779"/>
            <a:ext cx="198755" cy="18986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z="1100" spc="40" dirty="0">
                <a:solidFill>
                  <a:srgbClr val="FFFFFF"/>
                </a:solidFill>
                <a:latin typeface="Cambria"/>
                <a:cs typeface="Cambria"/>
              </a:rPr>
              <a:t>3</a:t>
            </a:fld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2625" y="5265112"/>
            <a:ext cx="102990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Description:</a:t>
            </a:r>
            <a:r>
              <a:rPr sz="1600" spc="-7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-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It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edit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product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page.</a:t>
            </a:r>
            <a:r>
              <a:rPr sz="1600" spc="-9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Admin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can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change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product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details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by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clicking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on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“edit”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button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on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any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particular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product.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3662" rIns="0" bIns="0" rtlCol="0">
            <a:spAutoFit/>
          </a:bodyPr>
          <a:lstStyle/>
          <a:p>
            <a:pPr marL="2180590">
              <a:lnSpc>
                <a:spcPct val="100000"/>
              </a:lnSpc>
              <a:spcBef>
                <a:spcPts val="100"/>
              </a:spcBef>
            </a:pPr>
            <a:r>
              <a:rPr sz="1800" u="none" dirty="0">
                <a:solidFill>
                  <a:srgbClr val="000000"/>
                </a:solidFill>
              </a:rPr>
              <a:t>Edit</a:t>
            </a:r>
            <a:r>
              <a:rPr sz="1800" u="none" spc="-30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product</a:t>
            </a:r>
            <a:r>
              <a:rPr sz="1800" u="none" spc="-20" dirty="0">
                <a:solidFill>
                  <a:srgbClr val="000000"/>
                </a:solidFill>
              </a:rPr>
              <a:t> page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918871"/>
            <a:ext cx="10972796" cy="403412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30</a:t>
            </a:fld>
            <a:endParaRPr spc="4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2625" y="5122672"/>
            <a:ext cx="102806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Description: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-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It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update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user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page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with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validation.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If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image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has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invalid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type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or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image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too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big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then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page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will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give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one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error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message</a:t>
            </a:r>
            <a:r>
              <a:rPr sz="1600" spc="-6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as</a:t>
            </a:r>
            <a:r>
              <a:rPr sz="1600" spc="-5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popup.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1369" rIns="0" bIns="0" rtlCol="0">
            <a:spAutoFit/>
          </a:bodyPr>
          <a:lstStyle/>
          <a:p>
            <a:pPr marL="1417955">
              <a:lnSpc>
                <a:spcPct val="100000"/>
              </a:lnSpc>
              <a:spcBef>
                <a:spcPts val="100"/>
              </a:spcBef>
            </a:pPr>
            <a:r>
              <a:rPr sz="1800" u="none" dirty="0">
                <a:solidFill>
                  <a:srgbClr val="000000"/>
                </a:solidFill>
              </a:rPr>
              <a:t>Edit</a:t>
            </a:r>
            <a:r>
              <a:rPr sz="1800" u="none" spc="-30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product</a:t>
            </a:r>
            <a:r>
              <a:rPr sz="1800" u="none" spc="-20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page</a:t>
            </a:r>
            <a:r>
              <a:rPr sz="1800" u="none" spc="-20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with</a:t>
            </a:r>
            <a:r>
              <a:rPr sz="1800" u="none" spc="-20" dirty="0">
                <a:solidFill>
                  <a:srgbClr val="000000"/>
                </a:solidFill>
              </a:rPr>
              <a:t> </a:t>
            </a:r>
            <a:r>
              <a:rPr sz="1800" u="none" spc="-10" dirty="0">
                <a:solidFill>
                  <a:srgbClr val="000000"/>
                </a:solidFill>
              </a:rPr>
              <a:t>validation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99" y="925749"/>
            <a:ext cx="10972800" cy="3951051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31</a:t>
            </a:fld>
            <a:endParaRPr spc="4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2625" y="5750402"/>
            <a:ext cx="107816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Description:</a:t>
            </a:r>
            <a:r>
              <a:rPr sz="1600" spc="-8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-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It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delete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product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functionality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with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confirmation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message.</a:t>
            </a:r>
            <a:r>
              <a:rPr sz="1600" spc="-9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Admin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can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delete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product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by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clicking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on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"delete"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button.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3662" rIns="0" bIns="0" rtlCol="0">
            <a:spAutoFit/>
          </a:bodyPr>
          <a:lstStyle/>
          <a:p>
            <a:pPr marL="1434465">
              <a:lnSpc>
                <a:spcPct val="100000"/>
              </a:lnSpc>
              <a:spcBef>
                <a:spcPts val="100"/>
              </a:spcBef>
            </a:pPr>
            <a:r>
              <a:rPr sz="1800" u="none" dirty="0">
                <a:solidFill>
                  <a:srgbClr val="000000"/>
                </a:solidFill>
              </a:rPr>
              <a:t>Delete</a:t>
            </a:r>
            <a:r>
              <a:rPr sz="1800" u="none" spc="-50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product</a:t>
            </a:r>
            <a:r>
              <a:rPr sz="1800" u="none" spc="-45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with</a:t>
            </a:r>
            <a:r>
              <a:rPr sz="1800" u="none" spc="-45" dirty="0">
                <a:solidFill>
                  <a:srgbClr val="000000"/>
                </a:solidFill>
              </a:rPr>
              <a:t> </a:t>
            </a:r>
            <a:r>
              <a:rPr sz="1800" u="none" spc="-10" dirty="0">
                <a:solidFill>
                  <a:srgbClr val="000000"/>
                </a:solidFill>
              </a:rPr>
              <a:t>confirmation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987624"/>
            <a:ext cx="10972799" cy="4498775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32</a:t>
            </a:fld>
            <a:endParaRPr spc="4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2625" y="5785700"/>
            <a:ext cx="90062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Description:</a:t>
            </a:r>
            <a:r>
              <a:rPr sz="1600" spc="-5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-</a:t>
            </a:r>
            <a:r>
              <a:rPr sz="1600" spc="-2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It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add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bid</a:t>
            </a:r>
            <a:r>
              <a:rPr sz="1600" spc="-2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page.</a:t>
            </a:r>
            <a:r>
              <a:rPr sz="1600" spc="-9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Admin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can</a:t>
            </a:r>
            <a:r>
              <a:rPr sz="1600" spc="-2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add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bid</a:t>
            </a:r>
            <a:r>
              <a:rPr sz="1600" spc="-2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by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clicking</a:t>
            </a:r>
            <a:r>
              <a:rPr sz="1600" spc="-2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on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“add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bid”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button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on</a:t>
            </a:r>
            <a:r>
              <a:rPr sz="1600" spc="-2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any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particular</a:t>
            </a:r>
            <a:r>
              <a:rPr sz="1600" spc="-2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product.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3662" rIns="0" bIns="0" rtlCol="0">
            <a:spAutoFit/>
          </a:bodyPr>
          <a:lstStyle/>
          <a:p>
            <a:pPr marL="2406650">
              <a:lnSpc>
                <a:spcPct val="100000"/>
              </a:lnSpc>
              <a:spcBef>
                <a:spcPts val="100"/>
              </a:spcBef>
            </a:pPr>
            <a:r>
              <a:rPr sz="1800" u="none" dirty="0">
                <a:solidFill>
                  <a:srgbClr val="000000"/>
                </a:solidFill>
              </a:rPr>
              <a:t>Add</a:t>
            </a:r>
            <a:r>
              <a:rPr sz="1800" u="none" spc="-15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bid</a:t>
            </a:r>
            <a:r>
              <a:rPr sz="1800" u="none" spc="-15" dirty="0">
                <a:solidFill>
                  <a:srgbClr val="000000"/>
                </a:solidFill>
              </a:rPr>
              <a:t> </a:t>
            </a:r>
            <a:r>
              <a:rPr sz="1800" u="none" spc="-20" dirty="0">
                <a:solidFill>
                  <a:srgbClr val="000000"/>
                </a:solidFill>
              </a:rPr>
              <a:t>page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918871"/>
            <a:ext cx="10972799" cy="464819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33</a:t>
            </a:fld>
            <a:endParaRPr spc="4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2625" y="5275072"/>
            <a:ext cx="106235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Description: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-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It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add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bid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page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with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validation.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If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admin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has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already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given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bid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and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we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again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try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to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give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bid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then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add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bid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page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20" dirty="0">
                <a:solidFill>
                  <a:srgbClr val="262626"/>
                </a:solidFill>
                <a:latin typeface="Times New Roman"/>
                <a:cs typeface="Times New Roman"/>
              </a:rPr>
              <a:t>will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give</a:t>
            </a:r>
            <a:r>
              <a:rPr sz="1600" spc="-5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one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error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message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as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popup.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1369" rIns="0" bIns="0" rtlCol="0">
            <a:spAutoFit/>
          </a:bodyPr>
          <a:lstStyle/>
          <a:p>
            <a:pPr marL="1644650">
              <a:lnSpc>
                <a:spcPct val="100000"/>
              </a:lnSpc>
              <a:spcBef>
                <a:spcPts val="100"/>
              </a:spcBef>
            </a:pPr>
            <a:r>
              <a:rPr sz="1800" u="none" dirty="0">
                <a:solidFill>
                  <a:srgbClr val="000000"/>
                </a:solidFill>
              </a:rPr>
              <a:t>Add</a:t>
            </a:r>
            <a:r>
              <a:rPr sz="1800" u="none" spc="-20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bid</a:t>
            </a:r>
            <a:r>
              <a:rPr sz="1800" u="none" spc="-15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page</a:t>
            </a:r>
            <a:r>
              <a:rPr sz="1800" u="none" spc="-20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with</a:t>
            </a:r>
            <a:r>
              <a:rPr sz="1800" u="none" spc="-15" dirty="0">
                <a:solidFill>
                  <a:srgbClr val="000000"/>
                </a:solidFill>
              </a:rPr>
              <a:t> </a:t>
            </a:r>
            <a:r>
              <a:rPr sz="1800" u="none" spc="-10" dirty="0">
                <a:solidFill>
                  <a:srgbClr val="000000"/>
                </a:solidFill>
              </a:rPr>
              <a:t>validation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990600"/>
            <a:ext cx="10972799" cy="411479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34</a:t>
            </a:fld>
            <a:endParaRPr spc="4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2625" y="4970272"/>
            <a:ext cx="97193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Description:</a:t>
            </a:r>
            <a:r>
              <a:rPr sz="1600" spc="-6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-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It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accept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bid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page.</a:t>
            </a:r>
            <a:r>
              <a:rPr sz="1600" spc="-9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Admin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can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accept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any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bid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by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clicking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on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“Accept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bid”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button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on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any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particular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20" dirty="0">
                <a:solidFill>
                  <a:srgbClr val="262626"/>
                </a:solidFill>
                <a:latin typeface="Times New Roman"/>
                <a:cs typeface="Times New Roman"/>
              </a:rPr>
              <a:t>bid.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3662" rIns="0" bIns="0" rtlCol="0">
            <a:spAutoFit/>
          </a:bodyPr>
          <a:lstStyle/>
          <a:p>
            <a:pPr marL="2279650">
              <a:lnSpc>
                <a:spcPct val="100000"/>
              </a:lnSpc>
              <a:spcBef>
                <a:spcPts val="100"/>
              </a:spcBef>
            </a:pPr>
            <a:r>
              <a:rPr sz="1800" u="none" dirty="0">
                <a:solidFill>
                  <a:srgbClr val="000000"/>
                </a:solidFill>
              </a:rPr>
              <a:t>Accept</a:t>
            </a:r>
            <a:r>
              <a:rPr sz="1800" u="none" spc="-35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bid</a:t>
            </a:r>
            <a:r>
              <a:rPr sz="1800" u="none" spc="-35" dirty="0">
                <a:solidFill>
                  <a:srgbClr val="000000"/>
                </a:solidFill>
              </a:rPr>
              <a:t> </a:t>
            </a:r>
            <a:r>
              <a:rPr sz="1800" u="none" spc="-20" dirty="0">
                <a:solidFill>
                  <a:srgbClr val="000000"/>
                </a:solidFill>
              </a:rPr>
              <a:t>page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902373"/>
            <a:ext cx="10972799" cy="371474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35</a:t>
            </a:fld>
            <a:endParaRPr spc="4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2625" y="4970272"/>
            <a:ext cx="89471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Description:</a:t>
            </a:r>
            <a:r>
              <a:rPr sz="1600" spc="-5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-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It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edit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bid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page.</a:t>
            </a:r>
            <a:r>
              <a:rPr sz="1600" spc="-9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Admin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can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change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bid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by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clicking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on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“edit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bid”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button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on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any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particular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20" dirty="0">
                <a:solidFill>
                  <a:srgbClr val="262626"/>
                </a:solidFill>
                <a:latin typeface="Times New Roman"/>
                <a:cs typeface="Times New Roman"/>
              </a:rPr>
              <a:t>bid.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3662" rIns="0" bIns="0" rtlCol="0">
            <a:spAutoFit/>
          </a:bodyPr>
          <a:lstStyle/>
          <a:p>
            <a:pPr marL="2406650">
              <a:lnSpc>
                <a:spcPct val="100000"/>
              </a:lnSpc>
              <a:spcBef>
                <a:spcPts val="100"/>
              </a:spcBef>
            </a:pPr>
            <a:r>
              <a:rPr sz="1800" u="none" dirty="0">
                <a:solidFill>
                  <a:srgbClr val="000000"/>
                </a:solidFill>
              </a:rPr>
              <a:t>Edit</a:t>
            </a:r>
            <a:r>
              <a:rPr sz="1800" u="none" spc="-15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bid</a:t>
            </a:r>
            <a:r>
              <a:rPr sz="1800" u="none" spc="-10" dirty="0">
                <a:solidFill>
                  <a:srgbClr val="000000"/>
                </a:solidFill>
              </a:rPr>
              <a:t> </a:t>
            </a:r>
            <a:r>
              <a:rPr sz="1800" u="none" spc="-20" dirty="0">
                <a:solidFill>
                  <a:srgbClr val="000000"/>
                </a:solidFill>
              </a:rPr>
              <a:t>page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918871"/>
            <a:ext cx="10972799" cy="371474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36</a:t>
            </a:fld>
            <a:endParaRPr spc="4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2625" y="5046472"/>
            <a:ext cx="97967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Description: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-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It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edit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bid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page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with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validation.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If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bid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empty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then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edit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bid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page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will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give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one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error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message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as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popup.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1369" rIns="0" bIns="0" rtlCol="0">
            <a:spAutoFit/>
          </a:bodyPr>
          <a:lstStyle/>
          <a:p>
            <a:pPr marL="1644650">
              <a:lnSpc>
                <a:spcPct val="100000"/>
              </a:lnSpc>
              <a:spcBef>
                <a:spcPts val="100"/>
              </a:spcBef>
            </a:pPr>
            <a:r>
              <a:rPr sz="1800" u="none" dirty="0">
                <a:solidFill>
                  <a:srgbClr val="000000"/>
                </a:solidFill>
              </a:rPr>
              <a:t>Edit</a:t>
            </a:r>
            <a:r>
              <a:rPr sz="1800" u="none" spc="-25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bid</a:t>
            </a:r>
            <a:r>
              <a:rPr sz="1800" u="none" spc="-15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page</a:t>
            </a:r>
            <a:r>
              <a:rPr sz="1800" u="none" spc="-10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with</a:t>
            </a:r>
            <a:r>
              <a:rPr sz="1800" u="none" spc="-15" dirty="0">
                <a:solidFill>
                  <a:srgbClr val="000000"/>
                </a:solidFill>
              </a:rPr>
              <a:t> </a:t>
            </a:r>
            <a:r>
              <a:rPr sz="1800" u="none" spc="-10" dirty="0">
                <a:solidFill>
                  <a:srgbClr val="000000"/>
                </a:solidFill>
              </a:rPr>
              <a:t>validation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990600"/>
            <a:ext cx="10972799" cy="371474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37</a:t>
            </a:fld>
            <a:endParaRPr spc="4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2625" y="5326092"/>
            <a:ext cx="10406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Description:</a:t>
            </a:r>
            <a:r>
              <a:rPr sz="1600" spc="-6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-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It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delete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bid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functionality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with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confirmation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message.</a:t>
            </a:r>
            <a:r>
              <a:rPr sz="1600" spc="-9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Admin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can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delete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any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bid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by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clicking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on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"delete"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button.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3662" rIns="0" bIns="0" rtlCol="0">
            <a:spAutoFit/>
          </a:bodyPr>
          <a:lstStyle/>
          <a:p>
            <a:pPr marL="1661160">
              <a:lnSpc>
                <a:spcPct val="100000"/>
              </a:lnSpc>
              <a:spcBef>
                <a:spcPts val="100"/>
              </a:spcBef>
            </a:pPr>
            <a:r>
              <a:rPr sz="1800" u="none" dirty="0">
                <a:solidFill>
                  <a:srgbClr val="000000"/>
                </a:solidFill>
              </a:rPr>
              <a:t>Delete</a:t>
            </a:r>
            <a:r>
              <a:rPr sz="1800" u="none" spc="-40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bid</a:t>
            </a:r>
            <a:r>
              <a:rPr sz="1800" u="none" spc="-40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with</a:t>
            </a:r>
            <a:r>
              <a:rPr sz="1800" u="none" spc="-35" dirty="0">
                <a:solidFill>
                  <a:srgbClr val="000000"/>
                </a:solidFill>
              </a:rPr>
              <a:t> </a:t>
            </a:r>
            <a:r>
              <a:rPr sz="1800" u="none" spc="-10" dirty="0">
                <a:solidFill>
                  <a:srgbClr val="000000"/>
                </a:solidFill>
              </a:rPr>
              <a:t>confirmation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987624"/>
            <a:ext cx="10972802" cy="398707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38</a:t>
            </a:fld>
            <a:endParaRPr spc="4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2625" y="4970272"/>
            <a:ext cx="71437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Description: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-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It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add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user</a:t>
            </a:r>
            <a:r>
              <a:rPr sz="1600" spc="-2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page.</a:t>
            </a:r>
            <a:r>
              <a:rPr sz="1600" spc="-9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Admin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can</a:t>
            </a:r>
            <a:r>
              <a:rPr sz="1600" spc="-2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add</a:t>
            </a:r>
            <a:r>
              <a:rPr sz="1600" spc="-2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user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by</a:t>
            </a:r>
            <a:r>
              <a:rPr sz="1600" spc="-2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clicking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on</a:t>
            </a:r>
            <a:r>
              <a:rPr sz="1600" spc="-2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“add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user”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button.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3662" rIns="0" bIns="0" rtlCol="0">
            <a:spAutoFit/>
          </a:bodyPr>
          <a:lstStyle/>
          <a:p>
            <a:pPr marL="2358390">
              <a:lnSpc>
                <a:spcPct val="100000"/>
              </a:lnSpc>
              <a:spcBef>
                <a:spcPts val="100"/>
              </a:spcBef>
            </a:pPr>
            <a:r>
              <a:rPr sz="1800" u="none" dirty="0">
                <a:solidFill>
                  <a:srgbClr val="000000"/>
                </a:solidFill>
              </a:rPr>
              <a:t>Add</a:t>
            </a:r>
            <a:r>
              <a:rPr sz="1800" u="none" spc="-35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user</a:t>
            </a:r>
            <a:r>
              <a:rPr sz="1800" u="none" spc="-65" dirty="0">
                <a:solidFill>
                  <a:srgbClr val="000000"/>
                </a:solidFill>
              </a:rPr>
              <a:t> </a:t>
            </a:r>
            <a:r>
              <a:rPr sz="1800" u="none" spc="-20" dirty="0">
                <a:solidFill>
                  <a:srgbClr val="000000"/>
                </a:solidFill>
              </a:rPr>
              <a:t>page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918871"/>
            <a:ext cx="10972799" cy="371474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39</a:t>
            </a:fld>
            <a:endParaRPr spc="4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78725" y="183649"/>
            <a:ext cx="7729855" cy="915035"/>
          </a:xfrm>
          <a:prstGeom prst="rect">
            <a:avLst/>
          </a:prstGeom>
          <a:solidFill>
            <a:srgbClr val="FFFFFF"/>
          </a:solidFill>
          <a:ln w="31749">
            <a:solidFill>
              <a:srgbClr val="404040"/>
            </a:solidFill>
          </a:ln>
        </p:spPr>
        <p:txBody>
          <a:bodyPr vert="horz" wrap="square" lIns="0" tIns="262255" rIns="0" bIns="0" rtlCol="0">
            <a:spAutoFit/>
          </a:bodyPr>
          <a:lstStyle/>
          <a:p>
            <a:pPr marL="1864995">
              <a:lnSpc>
                <a:spcPct val="100000"/>
              </a:lnSpc>
              <a:spcBef>
                <a:spcPts val="2065"/>
              </a:spcBef>
            </a:pPr>
            <a:r>
              <a:rPr sz="2400"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3.</a:t>
            </a:r>
            <a:r>
              <a:rPr sz="2400" u="heavy" spc="-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sz="2400"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NEED</a:t>
            </a:r>
            <a:r>
              <a:rPr sz="2400" u="heavy" spc="-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sz="2400"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FOR</a:t>
            </a:r>
            <a:r>
              <a:rPr sz="2400" u="heavy" spc="-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sz="2400"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NEW</a:t>
            </a:r>
            <a:r>
              <a:rPr sz="2400" u="heavy" spc="-8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sz="2400" u="heavy" spc="-1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SYSTEM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1527064" y="1592072"/>
            <a:ext cx="84582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0675" indent="-307975">
              <a:lnSpc>
                <a:spcPct val="100000"/>
              </a:lnSpc>
              <a:buFont typeface="Segoe UI Symbol"/>
              <a:buChar char="□"/>
              <a:tabLst>
                <a:tab pos="320675" algn="l"/>
              </a:tabLst>
            </a:pPr>
            <a:r>
              <a:rPr lang="en-US" sz="1600" spc="-10" dirty="0">
                <a:latin typeface="Times New Roman"/>
                <a:cs typeface="Times New Roman"/>
              </a:rPr>
              <a:t>Implement personalization features that allows users to customize their learning experience based on preferences such as course recommendations, content filters, and learning pathways.</a:t>
            </a:r>
          </a:p>
          <a:p>
            <a:pPr marL="320675" indent="-307975">
              <a:lnSpc>
                <a:spcPct val="100000"/>
              </a:lnSpc>
              <a:buFont typeface="Segoe UI Symbol"/>
              <a:buChar char="□"/>
              <a:tabLst>
                <a:tab pos="320675" algn="l"/>
              </a:tabLst>
            </a:pPr>
            <a:endParaRPr sz="1600" dirty="0">
              <a:latin typeface="Times New Roman"/>
              <a:cs typeface="Times New Roman"/>
            </a:endParaRPr>
          </a:p>
          <a:p>
            <a:pPr marL="318135" indent="-305435">
              <a:buFont typeface="Segoe UI Symbol"/>
              <a:buChar char="□"/>
              <a:tabLst>
                <a:tab pos="318135" algn="l"/>
              </a:tabLst>
            </a:pPr>
            <a:r>
              <a:rPr lang="en-US" sz="1600" spc="-30" dirty="0">
                <a:latin typeface="Times New Roman"/>
                <a:cs typeface="Times New Roman"/>
              </a:rPr>
              <a:t>Integrate interactive elements such as multimedia content, simulations, gamification, discussion forums, and collaborative activities to </a:t>
            </a:r>
            <a:r>
              <a:rPr lang="en-US" sz="1600" spc="-30" dirty="0" err="1">
                <a:latin typeface="Times New Roman"/>
                <a:cs typeface="Times New Roman"/>
              </a:rPr>
              <a:t>enchance</a:t>
            </a:r>
            <a:r>
              <a:rPr lang="en-US" sz="1600" spc="-30" dirty="0">
                <a:latin typeface="Times New Roman"/>
                <a:cs typeface="Times New Roman"/>
              </a:rPr>
              <a:t> learner engagement and participant  </a:t>
            </a:r>
            <a:r>
              <a:rPr lang="en-US" sz="1600" spc="-10" dirty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758921" y="6217920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2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80762"/>
              </p:ext>
            </p:extLst>
          </p:nvPr>
        </p:nvGraphicFramePr>
        <p:xfrm>
          <a:off x="1708174" y="3588384"/>
          <a:ext cx="8458200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Website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UI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&amp;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UX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Easy</a:t>
                      </a:r>
                      <a:r>
                        <a:rPr sz="18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Navigation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marL="3822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Any</a:t>
                      </a:r>
                      <a:r>
                        <a:rPr sz="18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Charges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Secure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gsaauctions.gov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162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180" dirty="0">
                          <a:latin typeface="Segoe UI Symbol"/>
                          <a:cs typeface="Segoe UI Symbol"/>
                        </a:rPr>
                        <a:t>✔</a:t>
                      </a:r>
                      <a:endParaRPr sz="1800" dirty="0">
                        <a:latin typeface="Segoe UI Symbol"/>
                        <a:cs typeface="Segoe UI Symbo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162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180" dirty="0">
                          <a:latin typeface="Segoe UI Symbol"/>
                          <a:cs typeface="Segoe UI Symbol"/>
                        </a:rPr>
                        <a:t>✔</a:t>
                      </a:r>
                      <a:endParaRPr sz="1800">
                        <a:latin typeface="Segoe UI Symbol"/>
                        <a:cs typeface="Segoe UI Symbo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180" dirty="0">
                          <a:latin typeface="Segoe UI Symbol"/>
                          <a:cs typeface="Segoe UI Symbol"/>
                        </a:rPr>
                        <a:t>✔</a:t>
                      </a:r>
                      <a:endParaRPr sz="1800">
                        <a:latin typeface="Segoe UI Symbol"/>
                        <a:cs typeface="Segoe UI Symbo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webstore.com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162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180" dirty="0">
                          <a:latin typeface="Segoe UI Symbol"/>
                          <a:cs typeface="Segoe UI Symbol"/>
                        </a:rPr>
                        <a:t>✔</a:t>
                      </a:r>
                      <a:endParaRPr sz="1800">
                        <a:latin typeface="Segoe UI Symbol"/>
                        <a:cs typeface="Segoe UI Symbo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180" dirty="0">
                          <a:latin typeface="Segoe UI Symbol"/>
                          <a:cs typeface="Segoe UI Symbol"/>
                        </a:rPr>
                        <a:t>✔</a:t>
                      </a:r>
                      <a:endParaRPr sz="1800">
                        <a:latin typeface="Segoe UI Symbol"/>
                        <a:cs typeface="Segoe UI Symbo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atomicmall.com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162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180" dirty="0">
                          <a:latin typeface="Segoe UI Symbol"/>
                          <a:cs typeface="Segoe UI Symbol"/>
                        </a:rPr>
                        <a:t>✔</a:t>
                      </a:r>
                      <a:endParaRPr sz="1800">
                        <a:latin typeface="Segoe UI Symbol"/>
                        <a:cs typeface="Segoe UI Symbo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sothebys.com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180" dirty="0">
                          <a:latin typeface="Segoe UI Symbol"/>
                          <a:cs typeface="Segoe UI Symbol"/>
                        </a:rPr>
                        <a:t>✔</a:t>
                      </a:r>
                      <a:endParaRPr sz="1800">
                        <a:latin typeface="Segoe UI Symbol"/>
                        <a:cs typeface="Segoe UI Symbo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162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180" dirty="0">
                          <a:latin typeface="Segoe UI Symbol"/>
                          <a:cs typeface="Segoe UI Symbol"/>
                        </a:rPr>
                        <a:t>✔</a:t>
                      </a:r>
                      <a:endParaRPr sz="1800">
                        <a:latin typeface="Segoe UI Symbol"/>
                        <a:cs typeface="Segoe UI Symbo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162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180" dirty="0">
                          <a:latin typeface="Segoe UI Symbol"/>
                          <a:cs typeface="Segoe UI Symbol"/>
                        </a:rPr>
                        <a:t>✔</a:t>
                      </a:r>
                      <a:endParaRPr sz="1800">
                        <a:latin typeface="Segoe UI Symbol"/>
                        <a:cs typeface="Segoe UI Symbo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180" dirty="0">
                          <a:latin typeface="Segoe UI Symbol"/>
                          <a:cs typeface="Segoe UI Symbol"/>
                        </a:rPr>
                        <a:t>✔</a:t>
                      </a:r>
                      <a:endParaRPr sz="1800">
                        <a:latin typeface="Segoe UI Symbol"/>
                        <a:cs typeface="Segoe UI Symbo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lang="en-US" sz="1800" spc="-10" dirty="0">
                          <a:latin typeface="Calibri"/>
                          <a:cs typeface="Calibri"/>
                        </a:rPr>
                        <a:t>E-Learning</a:t>
                      </a:r>
                      <a:r>
                        <a:rPr lang="en-US" sz="1800" spc="-45" dirty="0">
                          <a:latin typeface="Calibri"/>
                          <a:cs typeface="Calibri"/>
                        </a:rPr>
                        <a:t>.com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marL="2540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180" dirty="0">
                          <a:latin typeface="Segoe UI Symbol"/>
                          <a:cs typeface="Segoe UI Symbol"/>
                        </a:rPr>
                        <a:t>✔</a:t>
                      </a:r>
                      <a:endParaRPr sz="1800">
                        <a:latin typeface="Segoe UI Symbol"/>
                        <a:cs typeface="Segoe UI Symbo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marR="26162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180" dirty="0">
                          <a:latin typeface="Segoe UI Symbol"/>
                          <a:cs typeface="Segoe UI Symbol"/>
                        </a:rPr>
                        <a:t>✔</a:t>
                      </a:r>
                      <a:endParaRPr sz="1800">
                        <a:latin typeface="Segoe UI Symbol"/>
                        <a:cs typeface="Segoe UI Symbo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marL="2159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180" dirty="0">
                          <a:latin typeface="Segoe UI Symbol"/>
                          <a:cs typeface="Segoe UI Symbol"/>
                        </a:rPr>
                        <a:t>✔</a:t>
                      </a:r>
                      <a:endParaRPr sz="1800" dirty="0">
                        <a:latin typeface="Segoe UI Symbol"/>
                        <a:cs typeface="Segoe UI Symbo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0842503" y="6306779"/>
            <a:ext cx="198755" cy="18986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z="1100" spc="40" dirty="0">
                <a:solidFill>
                  <a:srgbClr val="FFFFFF"/>
                </a:solidFill>
                <a:latin typeface="Cambria"/>
                <a:cs typeface="Cambria"/>
              </a:rPr>
              <a:t>4</a:t>
            </a:fld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2625" y="5046472"/>
            <a:ext cx="104686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Description: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-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It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add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bid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page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with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validation.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If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mobile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number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not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equal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to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10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digits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then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add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user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page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will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give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one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error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message</a:t>
            </a:r>
            <a:r>
              <a:rPr sz="1600" spc="-6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as</a:t>
            </a:r>
            <a:r>
              <a:rPr sz="1600" spc="-5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popup.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1369" rIns="0" bIns="0" rtlCol="0">
            <a:spAutoFit/>
          </a:bodyPr>
          <a:lstStyle/>
          <a:p>
            <a:pPr marL="1595755">
              <a:lnSpc>
                <a:spcPct val="100000"/>
              </a:lnSpc>
              <a:spcBef>
                <a:spcPts val="100"/>
              </a:spcBef>
            </a:pPr>
            <a:r>
              <a:rPr sz="1800" u="none" dirty="0">
                <a:solidFill>
                  <a:srgbClr val="000000"/>
                </a:solidFill>
              </a:rPr>
              <a:t>Add</a:t>
            </a:r>
            <a:r>
              <a:rPr sz="1800" u="none" spc="-30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user</a:t>
            </a:r>
            <a:r>
              <a:rPr sz="1800" u="none" spc="-55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page</a:t>
            </a:r>
            <a:r>
              <a:rPr sz="1800" u="none" spc="-30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with</a:t>
            </a:r>
            <a:r>
              <a:rPr sz="1800" u="none" spc="-25" dirty="0">
                <a:solidFill>
                  <a:srgbClr val="000000"/>
                </a:solidFill>
              </a:rPr>
              <a:t> </a:t>
            </a:r>
            <a:r>
              <a:rPr sz="1800" u="none" spc="-10" dirty="0">
                <a:solidFill>
                  <a:srgbClr val="000000"/>
                </a:solidFill>
              </a:rPr>
              <a:t>validation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1040451"/>
            <a:ext cx="8229599" cy="368394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40</a:t>
            </a:fld>
            <a:endParaRPr spc="4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2625" y="5364931"/>
            <a:ext cx="87217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Description:</a:t>
            </a:r>
            <a:r>
              <a:rPr sz="1600" spc="-6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-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It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update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user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page.</a:t>
            </a:r>
            <a:r>
              <a:rPr sz="1600" spc="-9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Admin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can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update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user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by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clicking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on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“edit”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button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on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particular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user.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3662" rIns="0" bIns="0" rtlCol="0">
            <a:spAutoFit/>
          </a:bodyPr>
          <a:lstStyle/>
          <a:p>
            <a:pPr marL="2212340">
              <a:lnSpc>
                <a:spcPct val="100000"/>
              </a:lnSpc>
              <a:spcBef>
                <a:spcPts val="100"/>
              </a:spcBef>
            </a:pPr>
            <a:r>
              <a:rPr sz="1800" u="none" dirty="0">
                <a:solidFill>
                  <a:srgbClr val="000000"/>
                </a:solidFill>
              </a:rPr>
              <a:t>Update</a:t>
            </a:r>
            <a:r>
              <a:rPr sz="1800" u="none" spc="-45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user</a:t>
            </a:r>
            <a:r>
              <a:rPr sz="1800" u="none" spc="-70" dirty="0">
                <a:solidFill>
                  <a:srgbClr val="000000"/>
                </a:solidFill>
              </a:rPr>
              <a:t> </a:t>
            </a:r>
            <a:r>
              <a:rPr sz="1800" u="none" spc="-20" dirty="0">
                <a:solidFill>
                  <a:srgbClr val="000000"/>
                </a:solidFill>
              </a:rPr>
              <a:t>page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918871"/>
            <a:ext cx="10972799" cy="4124324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41</a:t>
            </a:fld>
            <a:endParaRPr spc="4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2625" y="5442991"/>
            <a:ext cx="102749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Description: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-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It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update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user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page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with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validation.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If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any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field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empty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then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update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user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page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will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give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one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error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message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as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popup.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1369" rIns="0" bIns="0" rtlCol="0">
            <a:spAutoFit/>
          </a:bodyPr>
          <a:lstStyle/>
          <a:p>
            <a:pPr marL="1449705">
              <a:lnSpc>
                <a:spcPct val="100000"/>
              </a:lnSpc>
              <a:spcBef>
                <a:spcPts val="100"/>
              </a:spcBef>
            </a:pPr>
            <a:r>
              <a:rPr sz="1800" u="none" dirty="0">
                <a:solidFill>
                  <a:srgbClr val="000000"/>
                </a:solidFill>
              </a:rPr>
              <a:t>Update</a:t>
            </a:r>
            <a:r>
              <a:rPr sz="1800" u="none" spc="-35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user</a:t>
            </a:r>
            <a:r>
              <a:rPr sz="1800" u="none" spc="-60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page</a:t>
            </a:r>
            <a:r>
              <a:rPr sz="1800" u="none" spc="-30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with</a:t>
            </a:r>
            <a:r>
              <a:rPr sz="1800" u="none" spc="-30" dirty="0">
                <a:solidFill>
                  <a:srgbClr val="000000"/>
                </a:solidFill>
              </a:rPr>
              <a:t> </a:t>
            </a:r>
            <a:r>
              <a:rPr sz="1800" u="none" spc="-10" dirty="0">
                <a:solidFill>
                  <a:srgbClr val="000000"/>
                </a:solidFill>
              </a:rPr>
              <a:t>validation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1028307"/>
            <a:ext cx="10972799" cy="4124324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42</a:t>
            </a:fld>
            <a:endParaRPr spc="4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2625" y="5326092"/>
            <a:ext cx="105638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Description:</a:t>
            </a:r>
            <a:r>
              <a:rPr sz="1600" spc="-7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-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It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delete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user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functionality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with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confirmation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message.</a:t>
            </a:r>
            <a:r>
              <a:rPr sz="1600" spc="-9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Admin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can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delete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any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user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by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clicking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on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"delete"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button.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3662" rIns="0" bIns="0" rtlCol="0">
            <a:spAutoFit/>
          </a:bodyPr>
          <a:lstStyle/>
          <a:p>
            <a:pPr marL="1612265">
              <a:lnSpc>
                <a:spcPct val="100000"/>
              </a:lnSpc>
              <a:spcBef>
                <a:spcPts val="100"/>
              </a:spcBef>
            </a:pPr>
            <a:r>
              <a:rPr sz="1800" u="none" dirty="0">
                <a:solidFill>
                  <a:srgbClr val="000000"/>
                </a:solidFill>
              </a:rPr>
              <a:t>Delete</a:t>
            </a:r>
            <a:r>
              <a:rPr sz="1800" u="none" spc="-55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user</a:t>
            </a:r>
            <a:r>
              <a:rPr sz="1800" u="none" spc="-75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with</a:t>
            </a:r>
            <a:r>
              <a:rPr sz="1800" u="none" spc="-55" dirty="0">
                <a:solidFill>
                  <a:srgbClr val="000000"/>
                </a:solidFill>
              </a:rPr>
              <a:t> </a:t>
            </a:r>
            <a:r>
              <a:rPr sz="1800" u="none" spc="-10" dirty="0">
                <a:solidFill>
                  <a:srgbClr val="000000"/>
                </a:solidFill>
              </a:rPr>
              <a:t>confirmation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914400"/>
            <a:ext cx="10972802" cy="414769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43</a:t>
            </a:fld>
            <a:endParaRPr spc="4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2625" y="5364931"/>
            <a:ext cx="84918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Description:</a:t>
            </a:r>
            <a:r>
              <a:rPr sz="1600" spc="-7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-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It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update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profile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page.</a:t>
            </a:r>
            <a:r>
              <a:rPr sz="1600" spc="-9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Admin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can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update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profile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by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clicking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on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“update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profile”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button.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3662" rIns="0" bIns="0" rtlCol="0">
            <a:spAutoFit/>
          </a:bodyPr>
          <a:lstStyle/>
          <a:p>
            <a:pPr marL="2098040">
              <a:lnSpc>
                <a:spcPct val="100000"/>
              </a:lnSpc>
              <a:spcBef>
                <a:spcPts val="100"/>
              </a:spcBef>
            </a:pPr>
            <a:r>
              <a:rPr sz="1800" u="none" dirty="0">
                <a:solidFill>
                  <a:srgbClr val="000000"/>
                </a:solidFill>
              </a:rPr>
              <a:t>Update</a:t>
            </a:r>
            <a:r>
              <a:rPr sz="1800" u="none" spc="-65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profile</a:t>
            </a:r>
            <a:r>
              <a:rPr sz="1800" u="none" spc="-65" dirty="0">
                <a:solidFill>
                  <a:srgbClr val="000000"/>
                </a:solidFill>
              </a:rPr>
              <a:t> </a:t>
            </a:r>
            <a:r>
              <a:rPr sz="1800" u="none" spc="-20" dirty="0">
                <a:solidFill>
                  <a:srgbClr val="000000"/>
                </a:solidFill>
              </a:rPr>
              <a:t>page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918871"/>
            <a:ext cx="10972799" cy="4124324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44</a:t>
            </a:fld>
            <a:endParaRPr spc="4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2625" y="5095283"/>
            <a:ext cx="106787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Description: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-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It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update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profile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page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with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validation.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If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any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field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empty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then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update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profile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page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will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give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one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error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message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as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popup.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1369" rIns="0" bIns="0" rtlCol="0">
            <a:spAutoFit/>
          </a:bodyPr>
          <a:lstStyle/>
          <a:p>
            <a:pPr marL="1336040">
              <a:lnSpc>
                <a:spcPct val="100000"/>
              </a:lnSpc>
              <a:spcBef>
                <a:spcPts val="100"/>
              </a:spcBef>
            </a:pPr>
            <a:r>
              <a:rPr sz="1800" u="none" dirty="0">
                <a:solidFill>
                  <a:srgbClr val="000000"/>
                </a:solidFill>
              </a:rPr>
              <a:t>Update</a:t>
            </a:r>
            <a:r>
              <a:rPr sz="1800" u="none" spc="-45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profile</a:t>
            </a:r>
            <a:r>
              <a:rPr sz="1800" u="none" spc="-40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page</a:t>
            </a:r>
            <a:r>
              <a:rPr sz="1800" u="none" spc="-45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with</a:t>
            </a:r>
            <a:r>
              <a:rPr sz="1800" u="none" spc="-40" dirty="0">
                <a:solidFill>
                  <a:srgbClr val="000000"/>
                </a:solidFill>
              </a:rPr>
              <a:t> </a:t>
            </a:r>
            <a:r>
              <a:rPr sz="1800" u="none" spc="-10" dirty="0">
                <a:solidFill>
                  <a:srgbClr val="000000"/>
                </a:solidFill>
              </a:rPr>
              <a:t>validation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1028307"/>
            <a:ext cx="10972799" cy="371474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45</a:t>
            </a:fld>
            <a:endParaRPr spc="4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051" y="5015977"/>
            <a:ext cx="107683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Description:</a:t>
            </a:r>
            <a:r>
              <a:rPr sz="1600" spc="-7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-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It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forgot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password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page.</a:t>
            </a:r>
            <a:r>
              <a:rPr sz="1600" spc="-9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Admin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can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forgot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password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through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this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page.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It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will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send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link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to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email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address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where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you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can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set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your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new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password.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1369" rIns="0" bIns="0" rtlCol="0">
            <a:spAutoFit/>
          </a:bodyPr>
          <a:lstStyle/>
          <a:p>
            <a:pPr marL="1988185">
              <a:lnSpc>
                <a:spcPct val="100000"/>
              </a:lnSpc>
              <a:spcBef>
                <a:spcPts val="100"/>
              </a:spcBef>
            </a:pPr>
            <a:r>
              <a:rPr sz="1800" u="none" dirty="0">
                <a:solidFill>
                  <a:srgbClr val="000000"/>
                </a:solidFill>
              </a:rPr>
              <a:t>Forget</a:t>
            </a:r>
            <a:r>
              <a:rPr sz="1800" u="none" spc="-45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password</a:t>
            </a:r>
            <a:r>
              <a:rPr sz="1800" u="none" spc="-50" dirty="0">
                <a:solidFill>
                  <a:srgbClr val="000000"/>
                </a:solidFill>
              </a:rPr>
              <a:t> </a:t>
            </a:r>
            <a:r>
              <a:rPr sz="1800" u="none" spc="-20" dirty="0">
                <a:solidFill>
                  <a:srgbClr val="000000"/>
                </a:solidFill>
              </a:rPr>
              <a:t>page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027" y="990601"/>
            <a:ext cx="8229600" cy="371474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46</a:t>
            </a:fld>
            <a:endParaRPr spc="4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5529" y="5408578"/>
            <a:ext cx="108108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Description: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-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It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forgot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password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page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with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validation.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If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entered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email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not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valid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then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forget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password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form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will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not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20" dirty="0">
                <a:solidFill>
                  <a:srgbClr val="262626"/>
                </a:solidFill>
                <a:latin typeface="Times New Roman"/>
                <a:cs typeface="Times New Roman"/>
              </a:rPr>
              <a:t>send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reset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link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to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email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and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give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one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error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message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as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popup.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1369" rIns="0" bIns="0" rtlCol="0">
            <a:spAutoFit/>
          </a:bodyPr>
          <a:lstStyle/>
          <a:p>
            <a:pPr marL="1225550">
              <a:lnSpc>
                <a:spcPct val="100000"/>
              </a:lnSpc>
              <a:spcBef>
                <a:spcPts val="100"/>
              </a:spcBef>
            </a:pPr>
            <a:r>
              <a:rPr sz="1800" u="none" dirty="0">
                <a:solidFill>
                  <a:srgbClr val="000000"/>
                </a:solidFill>
              </a:rPr>
              <a:t>Forget</a:t>
            </a:r>
            <a:r>
              <a:rPr sz="1800" u="none" spc="-30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password</a:t>
            </a:r>
            <a:r>
              <a:rPr sz="1800" u="none" spc="-35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page</a:t>
            </a:r>
            <a:r>
              <a:rPr sz="1800" u="none" spc="-35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with</a:t>
            </a:r>
            <a:r>
              <a:rPr sz="1800" u="none" spc="-35" dirty="0">
                <a:solidFill>
                  <a:srgbClr val="000000"/>
                </a:solidFill>
              </a:rPr>
              <a:t> </a:t>
            </a:r>
            <a:r>
              <a:rPr sz="1800" u="none" spc="-10" dirty="0">
                <a:solidFill>
                  <a:srgbClr val="000000"/>
                </a:solidFill>
              </a:rPr>
              <a:t>validation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2504" y="932208"/>
            <a:ext cx="10999895" cy="411956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47</a:t>
            </a:fld>
            <a:endParaRPr spc="4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5529" y="5408578"/>
            <a:ext cx="106800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Description: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-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It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forgot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password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confirmation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page.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If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entered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email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valid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then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it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will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send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reset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password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link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to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that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20" dirty="0">
                <a:solidFill>
                  <a:srgbClr val="262626"/>
                </a:solidFill>
                <a:latin typeface="Times New Roman"/>
                <a:cs typeface="Times New Roman"/>
              </a:rPr>
              <a:t>mail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address.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1369" rIns="0" bIns="0" rtlCol="0">
            <a:spAutoFit/>
          </a:bodyPr>
          <a:lstStyle/>
          <a:p>
            <a:pPr marL="1080135">
              <a:lnSpc>
                <a:spcPct val="100000"/>
              </a:lnSpc>
              <a:spcBef>
                <a:spcPts val="100"/>
              </a:spcBef>
            </a:pPr>
            <a:r>
              <a:rPr sz="1800" u="none" dirty="0">
                <a:solidFill>
                  <a:srgbClr val="000000"/>
                </a:solidFill>
              </a:rPr>
              <a:t>Forget</a:t>
            </a:r>
            <a:r>
              <a:rPr sz="1800" u="none" spc="-30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password</a:t>
            </a:r>
            <a:r>
              <a:rPr sz="1800" u="none" spc="-35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page</a:t>
            </a:r>
            <a:r>
              <a:rPr sz="1800" u="none" spc="-35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with</a:t>
            </a:r>
            <a:r>
              <a:rPr sz="1800" u="none" spc="-35" dirty="0">
                <a:solidFill>
                  <a:srgbClr val="000000"/>
                </a:solidFill>
              </a:rPr>
              <a:t> </a:t>
            </a:r>
            <a:r>
              <a:rPr sz="1800" u="none" spc="-10" dirty="0">
                <a:solidFill>
                  <a:srgbClr val="000000"/>
                </a:solidFill>
              </a:rPr>
              <a:t>confirmation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935903"/>
            <a:ext cx="10999895" cy="401709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48</a:t>
            </a:fld>
            <a:endParaRPr spc="4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5529" y="5198872"/>
            <a:ext cx="104565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Description: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-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System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has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sent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forget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password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link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to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email.</a:t>
            </a:r>
            <a:r>
              <a:rPr sz="1600" spc="-6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Where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user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can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click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on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“click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here”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button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and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set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new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password.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3660" rIns="0" bIns="0" rtlCol="0">
            <a:spAutoFit/>
          </a:bodyPr>
          <a:lstStyle/>
          <a:p>
            <a:pPr marL="1381760">
              <a:lnSpc>
                <a:spcPct val="100000"/>
              </a:lnSpc>
              <a:spcBef>
                <a:spcPts val="100"/>
              </a:spcBef>
            </a:pPr>
            <a:r>
              <a:rPr sz="1800" u="none" dirty="0">
                <a:solidFill>
                  <a:srgbClr val="000000"/>
                </a:solidFill>
              </a:rPr>
              <a:t>Forget</a:t>
            </a:r>
            <a:r>
              <a:rPr sz="1800" u="none" spc="-25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password</a:t>
            </a:r>
            <a:r>
              <a:rPr sz="1800" u="none" spc="-30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link</a:t>
            </a:r>
            <a:r>
              <a:rPr sz="1800" u="none" spc="-25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sent</a:t>
            </a:r>
            <a:r>
              <a:rPr sz="1800" u="none" spc="-25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to</a:t>
            </a:r>
            <a:r>
              <a:rPr sz="1800" u="none" spc="-25" dirty="0">
                <a:solidFill>
                  <a:srgbClr val="000000"/>
                </a:solidFill>
              </a:rPr>
              <a:t> </a:t>
            </a:r>
            <a:r>
              <a:rPr sz="1800" u="none" spc="-10" dirty="0">
                <a:solidFill>
                  <a:srgbClr val="000000"/>
                </a:solidFill>
              </a:rPr>
              <a:t>email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2504" y="932995"/>
            <a:ext cx="10972799" cy="4032061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49</a:t>
            </a:fld>
            <a:endParaRPr spc="4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1100" y="146050"/>
            <a:ext cx="7729855" cy="838200"/>
          </a:xfrm>
          <a:prstGeom prst="rect">
            <a:avLst/>
          </a:prstGeom>
          <a:solidFill>
            <a:srgbClr val="FFFFFF"/>
          </a:solidFill>
          <a:ln w="31749">
            <a:solidFill>
              <a:srgbClr val="40404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50"/>
              </a:spcBef>
            </a:pPr>
            <a:r>
              <a:rPr sz="2400" u="heavy" spc="3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sz="2400" u="heavy" spc="-2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FUNCTIONAL</a:t>
            </a:r>
            <a:r>
              <a:rPr sz="2400" u="heavy" spc="-11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sz="2400" u="heavy" spc="-1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SPECIFICATION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955675" y="2069806"/>
            <a:ext cx="6542405" cy="3181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4665" indent="-481965">
              <a:lnSpc>
                <a:spcPct val="100000"/>
              </a:lnSpc>
              <a:spcBef>
                <a:spcPts val="100"/>
              </a:spcBef>
              <a:buAutoNum type="arabicParenBoth"/>
              <a:tabLst>
                <a:tab pos="494665" algn="l"/>
              </a:tabLst>
            </a:pPr>
            <a:r>
              <a:rPr sz="1800" b="1" spc="-10" dirty="0">
                <a:latin typeface="Times New Roman"/>
                <a:cs typeface="Times New Roman"/>
              </a:rPr>
              <a:t>Admin:-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75"/>
              </a:spcBef>
              <a:buFont typeface="Times New Roman"/>
              <a:buAutoNum type="arabicParenBoth"/>
            </a:pPr>
            <a:endParaRPr sz="1800">
              <a:latin typeface="Times New Roman"/>
              <a:cs typeface="Times New Roman"/>
            </a:endParaRPr>
          </a:p>
          <a:p>
            <a:pPr marL="1440815" lvl="1" indent="-534035">
              <a:lnSpc>
                <a:spcPct val="100000"/>
              </a:lnSpc>
              <a:buFont typeface="Segoe UI Symbol"/>
              <a:buChar char="□"/>
              <a:tabLst>
                <a:tab pos="1440815" algn="l"/>
              </a:tabLst>
            </a:pP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admin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can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login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into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system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by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entering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some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credentials.</a:t>
            </a:r>
            <a:endParaRPr sz="16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720"/>
              </a:spcBef>
              <a:buFont typeface="Segoe UI Symbol"/>
              <a:buChar char="□"/>
            </a:pPr>
            <a:endParaRPr sz="1600">
              <a:latin typeface="Times New Roman"/>
              <a:cs typeface="Times New Roman"/>
            </a:endParaRPr>
          </a:p>
          <a:p>
            <a:pPr marL="1440815" lvl="1" indent="-534035">
              <a:lnSpc>
                <a:spcPct val="100000"/>
              </a:lnSpc>
              <a:buFont typeface="Segoe UI Symbol"/>
              <a:buChar char="□"/>
              <a:tabLst>
                <a:tab pos="1440815" algn="l"/>
              </a:tabLst>
            </a:pP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admin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can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manage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all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bids.</a:t>
            </a:r>
            <a:endParaRPr sz="16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720"/>
              </a:spcBef>
              <a:buFont typeface="Segoe UI Symbol"/>
              <a:buChar char="□"/>
            </a:pPr>
            <a:endParaRPr sz="1600">
              <a:latin typeface="Times New Roman"/>
              <a:cs typeface="Times New Roman"/>
            </a:endParaRPr>
          </a:p>
          <a:p>
            <a:pPr marL="1440815" lvl="1" indent="-534035">
              <a:lnSpc>
                <a:spcPct val="100000"/>
              </a:lnSpc>
              <a:buFont typeface="Segoe UI Symbol"/>
              <a:buChar char="□"/>
              <a:tabLst>
                <a:tab pos="1440815" algn="l"/>
              </a:tabLst>
            </a:pP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admin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can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manage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all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products.</a:t>
            </a:r>
            <a:endParaRPr sz="16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720"/>
              </a:spcBef>
              <a:buFont typeface="Segoe UI Symbol"/>
              <a:buChar char="□"/>
            </a:pPr>
            <a:endParaRPr sz="1600">
              <a:latin typeface="Times New Roman"/>
              <a:cs typeface="Times New Roman"/>
            </a:endParaRPr>
          </a:p>
          <a:p>
            <a:pPr marL="1440815" lvl="1" indent="-534035">
              <a:lnSpc>
                <a:spcPct val="100000"/>
              </a:lnSpc>
              <a:buFont typeface="Segoe UI Symbol"/>
              <a:buChar char="□"/>
              <a:tabLst>
                <a:tab pos="1440815" algn="l"/>
              </a:tabLst>
            </a:pP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admin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can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manage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all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users.</a:t>
            </a:r>
            <a:endParaRPr sz="16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720"/>
              </a:spcBef>
              <a:buFont typeface="Segoe UI Symbol"/>
              <a:buChar char="□"/>
            </a:pPr>
            <a:endParaRPr sz="1600">
              <a:latin typeface="Times New Roman"/>
              <a:cs typeface="Times New Roman"/>
            </a:endParaRPr>
          </a:p>
          <a:p>
            <a:pPr marL="1440815" lvl="1" indent="-534035">
              <a:lnSpc>
                <a:spcPct val="100000"/>
              </a:lnSpc>
              <a:buFont typeface="Segoe UI Symbol"/>
              <a:buChar char="□"/>
              <a:tabLst>
                <a:tab pos="1440815" algn="l"/>
              </a:tabLst>
            </a:pP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admin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can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see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all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product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and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bid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reports.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758921" y="6217920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2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40889" y="1319148"/>
            <a:ext cx="35083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latin typeface="Times New Roman"/>
                <a:cs typeface="Times New Roman"/>
              </a:rPr>
              <a:t>4.1</a:t>
            </a:r>
            <a:r>
              <a:rPr sz="2200" b="1" spc="-1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USER</a:t>
            </a:r>
            <a:r>
              <a:rPr sz="2200" b="1" spc="-15" dirty="0">
                <a:latin typeface="Times New Roman"/>
                <a:cs typeface="Times New Roman"/>
              </a:rPr>
              <a:t> </a:t>
            </a:r>
            <a:r>
              <a:rPr sz="2200" b="1" spc="-20" dirty="0">
                <a:latin typeface="Times New Roman"/>
                <a:cs typeface="Times New Roman"/>
              </a:rPr>
              <a:t>OF</a:t>
            </a:r>
            <a:r>
              <a:rPr sz="2200" b="1" spc="-12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THE</a:t>
            </a:r>
            <a:r>
              <a:rPr sz="2200" b="1" spc="-10" dirty="0">
                <a:latin typeface="Times New Roman"/>
                <a:cs typeface="Times New Roman"/>
              </a:rPr>
              <a:t> SYSTEM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42503" y="6306779"/>
            <a:ext cx="198755" cy="18986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z="1100" spc="40" dirty="0">
                <a:solidFill>
                  <a:srgbClr val="FFFFFF"/>
                </a:solidFill>
                <a:latin typeface="Cambria"/>
                <a:cs typeface="Cambria"/>
              </a:rPr>
              <a:t>5</a:t>
            </a:fld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5529" y="5408578"/>
            <a:ext cx="107803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Description: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-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It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reset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password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page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with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confirmation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message.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If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entered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password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and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confirm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password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equal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and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valid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then</a:t>
            </a:r>
            <a:r>
              <a:rPr sz="1600" spc="-5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your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new</a:t>
            </a:r>
            <a:r>
              <a:rPr sz="1600" spc="-5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password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will</a:t>
            </a:r>
            <a:r>
              <a:rPr sz="1600" spc="-5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change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into</a:t>
            </a:r>
            <a:r>
              <a:rPr sz="1600" spc="-5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database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and</a:t>
            </a:r>
            <a:r>
              <a:rPr sz="1600" spc="-5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page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will</a:t>
            </a:r>
            <a:r>
              <a:rPr sz="1600" spc="-5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give</a:t>
            </a:r>
            <a:r>
              <a:rPr sz="1600" spc="-5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one</a:t>
            </a:r>
            <a:r>
              <a:rPr sz="1600" spc="-5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success</a:t>
            </a:r>
            <a:r>
              <a:rPr sz="1600" spc="-5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message</a:t>
            </a:r>
            <a:r>
              <a:rPr sz="1600" spc="-5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as</a:t>
            </a:r>
            <a:r>
              <a:rPr sz="1600" spc="-5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popup.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1369" rIns="0" bIns="0" rtlCol="0">
            <a:spAutoFit/>
          </a:bodyPr>
          <a:lstStyle/>
          <a:p>
            <a:pPr marL="2044700">
              <a:lnSpc>
                <a:spcPct val="100000"/>
              </a:lnSpc>
              <a:spcBef>
                <a:spcPts val="100"/>
              </a:spcBef>
            </a:pPr>
            <a:r>
              <a:rPr sz="1800" u="none" dirty="0">
                <a:solidFill>
                  <a:srgbClr val="000000"/>
                </a:solidFill>
              </a:rPr>
              <a:t>Reset</a:t>
            </a:r>
            <a:r>
              <a:rPr sz="1800" u="none" spc="-40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password</a:t>
            </a:r>
            <a:r>
              <a:rPr sz="1800" u="none" spc="-45" dirty="0">
                <a:solidFill>
                  <a:srgbClr val="000000"/>
                </a:solidFill>
              </a:rPr>
              <a:t> </a:t>
            </a:r>
            <a:r>
              <a:rPr sz="1800" u="none" spc="-20" dirty="0">
                <a:solidFill>
                  <a:srgbClr val="000000"/>
                </a:solidFill>
              </a:rPr>
              <a:t>page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6052" y="914400"/>
            <a:ext cx="10999895" cy="411956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50</a:t>
            </a:fld>
            <a:endParaRPr spc="4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5529" y="5275072"/>
            <a:ext cx="105130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Description: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-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It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reset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password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page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with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validation.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If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entered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password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and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confirm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password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not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equal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then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page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20" dirty="0">
                <a:solidFill>
                  <a:srgbClr val="262626"/>
                </a:solidFill>
                <a:latin typeface="Times New Roman"/>
                <a:cs typeface="Times New Roman"/>
              </a:rPr>
              <a:t>will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give</a:t>
            </a:r>
            <a:r>
              <a:rPr sz="1600" spc="-5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one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error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message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as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popup.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1369" rIns="0" bIns="0" rtlCol="0">
            <a:spAutoFit/>
          </a:bodyPr>
          <a:lstStyle/>
          <a:p>
            <a:pPr marL="1225550">
              <a:lnSpc>
                <a:spcPct val="100000"/>
              </a:lnSpc>
              <a:spcBef>
                <a:spcPts val="100"/>
              </a:spcBef>
            </a:pPr>
            <a:r>
              <a:rPr sz="1800" u="none" dirty="0">
                <a:solidFill>
                  <a:srgbClr val="000000"/>
                </a:solidFill>
              </a:rPr>
              <a:t>Forget</a:t>
            </a:r>
            <a:r>
              <a:rPr sz="1800" u="none" spc="-30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password</a:t>
            </a:r>
            <a:r>
              <a:rPr sz="1800" u="none" spc="-35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page</a:t>
            </a:r>
            <a:r>
              <a:rPr sz="1800" u="none" spc="-35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with</a:t>
            </a:r>
            <a:r>
              <a:rPr sz="1800" u="none" spc="-35" dirty="0">
                <a:solidFill>
                  <a:srgbClr val="000000"/>
                </a:solidFill>
              </a:rPr>
              <a:t> </a:t>
            </a:r>
            <a:r>
              <a:rPr sz="1800" u="none" spc="-10" dirty="0">
                <a:solidFill>
                  <a:srgbClr val="000000"/>
                </a:solidFill>
              </a:rPr>
              <a:t>validation</a:t>
            </a:r>
            <a:endParaRPr sz="1800"/>
          </a:p>
        </p:txBody>
      </p:sp>
      <p:grpSp>
        <p:nvGrpSpPr>
          <p:cNvPr id="4" name="object 4"/>
          <p:cNvGrpSpPr/>
          <p:nvPr/>
        </p:nvGrpSpPr>
        <p:grpSpPr>
          <a:xfrm>
            <a:off x="582504" y="932208"/>
            <a:ext cx="11027410" cy="4058920"/>
            <a:chOff x="582504" y="932208"/>
            <a:chExt cx="11027410" cy="40589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2504" y="932208"/>
              <a:ext cx="11026987" cy="402079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2504" y="969916"/>
              <a:ext cx="11026987" cy="4020791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51</a:t>
            </a:fld>
            <a:endParaRPr spc="4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62288" y="0"/>
            <a:ext cx="1997849" cy="57822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05071" y="3253785"/>
            <a:ext cx="53809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10.2</a:t>
            </a:r>
            <a:r>
              <a:rPr u="heavy" spc="-7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INPUT</a:t>
            </a:r>
            <a:r>
              <a:rPr u="heavy" spc="-8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DESIGN</a:t>
            </a:r>
            <a:r>
              <a:rPr u="heavy" spc="-5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spc="-1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FOR</a:t>
            </a:r>
            <a:r>
              <a:rPr u="heavy" spc="-114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spc="-1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AUCTIONEER</a:t>
            </a:r>
            <a:r>
              <a:rPr u="heavy" spc="-4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spc="-2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SIDE</a:t>
            </a:r>
          </a:p>
        </p:txBody>
      </p:sp>
      <p:sp>
        <p:nvSpPr>
          <p:cNvPr id="4" name="object 4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52</a:t>
            </a:fld>
            <a:endParaRPr spc="4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62288" y="0"/>
            <a:ext cx="1997849" cy="57822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82623" y="6205752"/>
            <a:ext cx="81483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Description: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-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It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registration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page.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User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can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register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as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auctioneer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by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providing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some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information.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1369" rIns="0" bIns="0" rtlCol="0">
            <a:spAutoFit/>
          </a:bodyPr>
          <a:lstStyle/>
          <a:p>
            <a:pPr marL="2200910">
              <a:lnSpc>
                <a:spcPct val="100000"/>
              </a:lnSpc>
              <a:spcBef>
                <a:spcPts val="100"/>
              </a:spcBef>
            </a:pPr>
            <a:r>
              <a:rPr sz="1800" u="none" spc="-10" dirty="0">
                <a:solidFill>
                  <a:srgbClr val="000000"/>
                </a:solidFill>
              </a:rPr>
              <a:t>Registration</a:t>
            </a:r>
            <a:r>
              <a:rPr sz="1800" u="none" spc="-35" dirty="0">
                <a:solidFill>
                  <a:srgbClr val="000000"/>
                </a:solidFill>
              </a:rPr>
              <a:t> </a:t>
            </a:r>
            <a:r>
              <a:rPr sz="1800" u="none" spc="-20" dirty="0">
                <a:solidFill>
                  <a:srgbClr val="000000"/>
                </a:solidFill>
              </a:rPr>
              <a:t>page</a:t>
            </a:r>
            <a:endParaRPr sz="18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599" y="914400"/>
            <a:ext cx="10972800" cy="5029198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53</a:t>
            </a:fld>
            <a:endParaRPr spc="4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2625" y="6043852"/>
            <a:ext cx="108057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Description: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-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It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registration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page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with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validation.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User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must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provide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all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details.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If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there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any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empty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field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then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it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will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give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one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error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message</a:t>
            </a:r>
            <a:r>
              <a:rPr sz="1600" spc="-5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as</a:t>
            </a:r>
            <a:r>
              <a:rPr sz="1600" spc="-5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popup.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1369" rIns="0" bIns="0" rtlCol="0">
            <a:spAutoFit/>
          </a:bodyPr>
          <a:lstStyle/>
          <a:p>
            <a:pPr marL="1425575">
              <a:lnSpc>
                <a:spcPct val="100000"/>
              </a:lnSpc>
              <a:spcBef>
                <a:spcPts val="100"/>
              </a:spcBef>
            </a:pPr>
            <a:r>
              <a:rPr sz="1800" u="none" spc="-10" dirty="0">
                <a:solidFill>
                  <a:srgbClr val="000000"/>
                </a:solidFill>
              </a:rPr>
              <a:t>Registration</a:t>
            </a:r>
            <a:r>
              <a:rPr sz="1800" u="none" spc="-30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page</a:t>
            </a:r>
            <a:r>
              <a:rPr sz="1800" u="none" spc="-25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with</a:t>
            </a:r>
            <a:r>
              <a:rPr sz="1800" u="none" spc="-50" dirty="0">
                <a:solidFill>
                  <a:srgbClr val="000000"/>
                </a:solidFill>
              </a:rPr>
              <a:t> </a:t>
            </a:r>
            <a:r>
              <a:rPr sz="1800" u="none" spc="-10" dirty="0">
                <a:solidFill>
                  <a:srgbClr val="000000"/>
                </a:solidFill>
              </a:rPr>
              <a:t>Validation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990600"/>
            <a:ext cx="10972799" cy="480059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54</a:t>
            </a:fld>
            <a:endParaRPr spc="4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2625" y="5656072"/>
            <a:ext cx="63607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Description:</a:t>
            </a:r>
            <a:r>
              <a:rPr sz="1600" spc="-5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-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It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login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page.</a:t>
            </a:r>
            <a:r>
              <a:rPr sz="1600" spc="-9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Auctioneer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can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login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by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providing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information.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40263" y="411534"/>
            <a:ext cx="11106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Login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Times New Roman"/>
                <a:cs typeface="Times New Roman"/>
              </a:rPr>
              <a:t>page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907329"/>
            <a:ext cx="10972799" cy="443388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55</a:t>
            </a:fld>
            <a:endParaRPr spc="4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2625" y="5608513"/>
            <a:ext cx="100514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Description: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-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It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login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page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with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validation.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If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any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fields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are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empty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then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login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page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will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give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one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error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message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as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popup.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1369" rIns="0" bIns="0" rtlCol="0">
            <a:spAutoFit/>
          </a:bodyPr>
          <a:lstStyle/>
          <a:p>
            <a:pPr marL="1755775">
              <a:lnSpc>
                <a:spcPct val="100000"/>
              </a:lnSpc>
              <a:spcBef>
                <a:spcPts val="100"/>
              </a:spcBef>
            </a:pPr>
            <a:r>
              <a:rPr sz="1800" u="none" dirty="0">
                <a:solidFill>
                  <a:srgbClr val="000000"/>
                </a:solidFill>
              </a:rPr>
              <a:t>Login</a:t>
            </a:r>
            <a:r>
              <a:rPr sz="1800" u="none" spc="-25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page</a:t>
            </a:r>
            <a:r>
              <a:rPr sz="1800" u="none" spc="-20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with</a:t>
            </a:r>
            <a:r>
              <a:rPr sz="1800" u="none" spc="-20" dirty="0">
                <a:solidFill>
                  <a:srgbClr val="000000"/>
                </a:solidFill>
              </a:rPr>
              <a:t> </a:t>
            </a:r>
            <a:r>
              <a:rPr sz="1800" u="none" spc="-10" dirty="0">
                <a:solidFill>
                  <a:srgbClr val="000000"/>
                </a:solidFill>
              </a:rPr>
              <a:t>validation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971022"/>
            <a:ext cx="10972799" cy="443388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56</a:t>
            </a:fld>
            <a:endParaRPr spc="4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2625" y="5104488"/>
            <a:ext cx="98710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Description:</a:t>
            </a:r>
            <a:r>
              <a:rPr sz="1600" spc="-6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-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It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add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product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page.</a:t>
            </a:r>
            <a:r>
              <a:rPr sz="1600" spc="-9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Auctioneer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can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add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product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by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click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on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“add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product”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button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and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providing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product information.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1369" rIns="0" bIns="0" rtlCol="0">
            <a:spAutoFit/>
          </a:bodyPr>
          <a:lstStyle/>
          <a:p>
            <a:pPr marL="2179955">
              <a:lnSpc>
                <a:spcPct val="100000"/>
              </a:lnSpc>
              <a:spcBef>
                <a:spcPts val="100"/>
              </a:spcBef>
            </a:pPr>
            <a:r>
              <a:rPr sz="1800" u="none" dirty="0">
                <a:solidFill>
                  <a:srgbClr val="000000"/>
                </a:solidFill>
              </a:rPr>
              <a:t>Add</a:t>
            </a:r>
            <a:r>
              <a:rPr sz="1800" u="none" spc="-30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product</a:t>
            </a:r>
            <a:r>
              <a:rPr sz="1800" u="none" spc="-25" dirty="0">
                <a:solidFill>
                  <a:srgbClr val="000000"/>
                </a:solidFill>
              </a:rPr>
              <a:t> </a:t>
            </a:r>
            <a:r>
              <a:rPr sz="1800" u="none" spc="-20" dirty="0">
                <a:solidFill>
                  <a:srgbClr val="000000"/>
                </a:solidFill>
              </a:rPr>
              <a:t>page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8552" y="990601"/>
            <a:ext cx="8229600" cy="373379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57</a:t>
            </a:fld>
            <a:endParaRPr spc="4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2625" y="5398214"/>
            <a:ext cx="103428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Description: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-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It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add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product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page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with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validation.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If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any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field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empty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then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add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product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page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will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give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one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error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message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as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popup.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1369" rIns="0" bIns="0" rtlCol="0">
            <a:spAutoFit/>
          </a:bodyPr>
          <a:lstStyle/>
          <a:p>
            <a:pPr marL="1417955">
              <a:lnSpc>
                <a:spcPct val="100000"/>
              </a:lnSpc>
              <a:spcBef>
                <a:spcPts val="100"/>
              </a:spcBef>
            </a:pPr>
            <a:r>
              <a:rPr sz="1800" u="none" dirty="0">
                <a:solidFill>
                  <a:srgbClr val="000000"/>
                </a:solidFill>
              </a:rPr>
              <a:t>Add</a:t>
            </a:r>
            <a:r>
              <a:rPr sz="1800" u="none" spc="-35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product</a:t>
            </a:r>
            <a:r>
              <a:rPr sz="1800" u="none" spc="-25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page</a:t>
            </a:r>
            <a:r>
              <a:rPr sz="1800" u="none" spc="-25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with</a:t>
            </a:r>
            <a:r>
              <a:rPr sz="1800" u="none" spc="-20" dirty="0">
                <a:solidFill>
                  <a:srgbClr val="000000"/>
                </a:solidFill>
              </a:rPr>
              <a:t> </a:t>
            </a:r>
            <a:r>
              <a:rPr sz="1800" u="none" spc="-10" dirty="0">
                <a:solidFill>
                  <a:srgbClr val="000000"/>
                </a:solidFill>
              </a:rPr>
              <a:t>validation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990600"/>
            <a:ext cx="10972799" cy="4124324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58</a:t>
            </a:fld>
            <a:endParaRPr spc="4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2625" y="5265112"/>
            <a:ext cx="106375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Description:</a:t>
            </a:r>
            <a:r>
              <a:rPr sz="1600" spc="-7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-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It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edit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product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page.</a:t>
            </a:r>
            <a:r>
              <a:rPr sz="1600" spc="-9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Auctioneer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can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change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product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details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by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clicking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on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“edit”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button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on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any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particular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product.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3662" rIns="0" bIns="0" rtlCol="0">
            <a:spAutoFit/>
          </a:bodyPr>
          <a:lstStyle/>
          <a:p>
            <a:pPr marL="2180590">
              <a:lnSpc>
                <a:spcPct val="100000"/>
              </a:lnSpc>
              <a:spcBef>
                <a:spcPts val="100"/>
              </a:spcBef>
            </a:pPr>
            <a:r>
              <a:rPr sz="1800" u="none" dirty="0">
                <a:solidFill>
                  <a:srgbClr val="000000"/>
                </a:solidFill>
              </a:rPr>
              <a:t>Edit</a:t>
            </a:r>
            <a:r>
              <a:rPr sz="1800" u="none" spc="-30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product</a:t>
            </a:r>
            <a:r>
              <a:rPr sz="1800" u="none" spc="-20" dirty="0">
                <a:solidFill>
                  <a:srgbClr val="000000"/>
                </a:solidFill>
              </a:rPr>
              <a:t> page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914400"/>
            <a:ext cx="8229599" cy="411032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59</a:t>
            </a:fld>
            <a:endParaRPr spc="4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1100" y="107447"/>
            <a:ext cx="7729855" cy="838835"/>
          </a:xfrm>
          <a:prstGeom prst="rect">
            <a:avLst/>
          </a:prstGeom>
          <a:solidFill>
            <a:srgbClr val="FFFFFF"/>
          </a:solidFill>
          <a:ln w="31749">
            <a:solidFill>
              <a:srgbClr val="404040"/>
            </a:solidFill>
          </a:ln>
        </p:spPr>
        <p:txBody>
          <a:bodyPr vert="horz" wrap="square" lIns="0" tIns="224154" rIns="0" bIns="0" rtlCol="0">
            <a:spAutoFit/>
          </a:bodyPr>
          <a:lstStyle/>
          <a:p>
            <a:pPr marL="1458595">
              <a:lnSpc>
                <a:spcPct val="100000"/>
              </a:lnSpc>
              <a:spcBef>
                <a:spcPts val="1764"/>
              </a:spcBef>
            </a:pPr>
            <a:r>
              <a:rPr sz="2400"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4.</a:t>
            </a:r>
            <a:r>
              <a:rPr sz="2400" u="heavy" spc="3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sz="2400" u="heavy" spc="-2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FUNCTIONAL</a:t>
            </a:r>
            <a:r>
              <a:rPr sz="2400" u="heavy" spc="-11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sz="2400" u="heavy" spc="-1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SPECIFICATION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746125" y="2353055"/>
            <a:ext cx="8063865" cy="20800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4665" indent="-481965">
              <a:lnSpc>
                <a:spcPct val="100000"/>
              </a:lnSpc>
              <a:spcBef>
                <a:spcPts val="100"/>
              </a:spcBef>
              <a:buAutoNum type="arabicParenBoth" startAt="2"/>
              <a:tabLst>
                <a:tab pos="494665" algn="l"/>
              </a:tabLst>
            </a:pPr>
            <a:r>
              <a:rPr lang="en-US" b="1" spc="-10" dirty="0">
                <a:latin typeface="Times New Roman"/>
                <a:cs typeface="Times New Roman"/>
              </a:rPr>
              <a:t>User</a:t>
            </a:r>
            <a:r>
              <a:rPr sz="1800" b="1" spc="-10" dirty="0">
                <a:latin typeface="Times New Roman"/>
                <a:cs typeface="Times New Roman"/>
              </a:rPr>
              <a:t>:-</a:t>
            </a: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75"/>
              </a:spcBef>
              <a:buFont typeface="Times New Roman"/>
              <a:buAutoNum type="arabicParenBoth" startAt="2"/>
            </a:pPr>
            <a:endParaRPr sz="1800" dirty="0">
              <a:latin typeface="Times New Roman"/>
              <a:cs typeface="Times New Roman"/>
            </a:endParaRPr>
          </a:p>
          <a:p>
            <a:pPr marL="1440815" lvl="1" indent="-534035">
              <a:lnSpc>
                <a:spcPct val="100000"/>
              </a:lnSpc>
              <a:buFont typeface="Segoe UI Symbol"/>
              <a:buChar char="□"/>
              <a:tabLst>
                <a:tab pos="1440815" algn="l"/>
              </a:tabLst>
            </a:pP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lang="en-US" sz="1600" spc="-40" dirty="0">
                <a:latin typeface="Times New Roman"/>
                <a:cs typeface="Times New Roman"/>
              </a:rPr>
              <a:t>User has to register on website to access online lectures, video lecture </a:t>
            </a:r>
            <a:r>
              <a:rPr sz="1600" spc="-10" dirty="0">
                <a:latin typeface="Times New Roman"/>
                <a:cs typeface="Times New Roman"/>
              </a:rPr>
              <a:t>.</a:t>
            </a:r>
            <a:endParaRPr sz="1600" dirty="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720"/>
              </a:spcBef>
              <a:buFont typeface="Segoe UI Symbol"/>
              <a:buChar char="□"/>
            </a:pPr>
            <a:endParaRPr sz="1600" dirty="0">
              <a:latin typeface="Times New Roman"/>
              <a:cs typeface="Times New Roman"/>
            </a:endParaRPr>
          </a:p>
          <a:p>
            <a:pPr marL="1440815" lvl="1" indent="-534035">
              <a:lnSpc>
                <a:spcPct val="100000"/>
              </a:lnSpc>
              <a:buFont typeface="Segoe UI Symbol"/>
              <a:buChar char="□"/>
              <a:tabLst>
                <a:tab pos="1440815" algn="l"/>
              </a:tabLst>
            </a:pP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lang="en-US" sz="1600" spc="-45" dirty="0">
                <a:latin typeface="Times New Roman"/>
                <a:cs typeface="Times New Roman"/>
              </a:rPr>
              <a:t>User can login on the website and check their progress day to day</a:t>
            </a:r>
            <a:r>
              <a:rPr sz="1600" spc="-10" dirty="0">
                <a:latin typeface="Times New Roman"/>
                <a:cs typeface="Times New Roman"/>
              </a:rPr>
              <a:t>.</a:t>
            </a:r>
            <a:endParaRPr sz="1600" dirty="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720"/>
              </a:spcBef>
              <a:buFont typeface="Segoe UI Symbol"/>
              <a:buChar char="□"/>
            </a:pPr>
            <a:endParaRPr sz="1600" dirty="0">
              <a:latin typeface="Times New Roman"/>
              <a:cs typeface="Times New Roman"/>
            </a:endParaRPr>
          </a:p>
          <a:p>
            <a:pPr marL="1440815" lvl="1" indent="-534035">
              <a:lnSpc>
                <a:spcPct val="100000"/>
              </a:lnSpc>
              <a:buFont typeface="Segoe UI Symbol"/>
              <a:buChar char="□"/>
              <a:tabLst>
                <a:tab pos="1440815" algn="l"/>
              </a:tabLst>
            </a:pP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lang="en-US" sz="1600" spc="-40" dirty="0">
                <a:latin typeface="Times New Roman"/>
                <a:cs typeface="Times New Roman"/>
              </a:rPr>
              <a:t>User can check their progress by giving exams </a:t>
            </a:r>
            <a:r>
              <a:rPr sz="1600" spc="-10" dirty="0">
                <a:latin typeface="Times New Roman"/>
                <a:cs typeface="Times New Roman"/>
              </a:rPr>
              <a:t>.</a:t>
            </a:r>
            <a:endParaRPr sz="16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758921" y="6217920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2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499584" y="1315890"/>
            <a:ext cx="31915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4.1</a:t>
            </a:r>
            <a:r>
              <a:rPr sz="2000" b="1" spc="-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USER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OF</a:t>
            </a:r>
            <a:r>
              <a:rPr sz="2000" b="1" spc="-1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THE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SYSTEM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42503" y="6306779"/>
            <a:ext cx="198755" cy="18986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z="1100" spc="40" dirty="0">
                <a:solidFill>
                  <a:srgbClr val="FFFFFF"/>
                </a:solidFill>
                <a:latin typeface="Cambria"/>
                <a:cs typeface="Cambria"/>
              </a:rPr>
              <a:t>6</a:t>
            </a:fld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2625" y="5001114"/>
            <a:ext cx="103638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Description: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-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It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edit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product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page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with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validation.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If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any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field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empty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then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edit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product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page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will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give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one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error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message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as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popup.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1369" rIns="0" bIns="0" rtlCol="0">
            <a:spAutoFit/>
          </a:bodyPr>
          <a:lstStyle/>
          <a:p>
            <a:pPr marL="1417955">
              <a:lnSpc>
                <a:spcPct val="100000"/>
              </a:lnSpc>
              <a:spcBef>
                <a:spcPts val="100"/>
              </a:spcBef>
            </a:pPr>
            <a:r>
              <a:rPr sz="1800" u="none" dirty="0">
                <a:solidFill>
                  <a:srgbClr val="000000"/>
                </a:solidFill>
              </a:rPr>
              <a:t>Edit</a:t>
            </a:r>
            <a:r>
              <a:rPr sz="1800" u="none" spc="-30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product</a:t>
            </a:r>
            <a:r>
              <a:rPr sz="1800" u="none" spc="-20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page</a:t>
            </a:r>
            <a:r>
              <a:rPr sz="1800" u="none" spc="-20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with</a:t>
            </a:r>
            <a:r>
              <a:rPr sz="1800" u="none" spc="-20" dirty="0">
                <a:solidFill>
                  <a:srgbClr val="000000"/>
                </a:solidFill>
              </a:rPr>
              <a:t> </a:t>
            </a:r>
            <a:r>
              <a:rPr sz="1800" u="none" spc="-10" dirty="0">
                <a:solidFill>
                  <a:srgbClr val="000000"/>
                </a:solidFill>
              </a:rPr>
              <a:t>validation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914400"/>
            <a:ext cx="10972799" cy="3733801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60</a:t>
            </a:fld>
            <a:endParaRPr spc="40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2625" y="5579872"/>
            <a:ext cx="101422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Description:</a:t>
            </a:r>
            <a:r>
              <a:rPr sz="1600" spc="-8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-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It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delete</a:t>
            </a:r>
            <a:r>
              <a:rPr sz="1600" spc="-5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product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functionality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with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confirmation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message.</a:t>
            </a:r>
            <a:r>
              <a:rPr sz="1600" spc="-9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Auctioneer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can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delete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any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product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by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clicking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on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"delete"</a:t>
            </a:r>
            <a:r>
              <a:rPr sz="1600" spc="-9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button.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3662" rIns="0" bIns="0" rtlCol="0">
            <a:spAutoFit/>
          </a:bodyPr>
          <a:lstStyle/>
          <a:p>
            <a:pPr marL="1434465">
              <a:lnSpc>
                <a:spcPct val="100000"/>
              </a:lnSpc>
              <a:spcBef>
                <a:spcPts val="100"/>
              </a:spcBef>
            </a:pPr>
            <a:r>
              <a:rPr sz="1800" u="none" dirty="0">
                <a:solidFill>
                  <a:srgbClr val="000000"/>
                </a:solidFill>
              </a:rPr>
              <a:t>Delete</a:t>
            </a:r>
            <a:r>
              <a:rPr sz="1800" u="none" spc="-50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product</a:t>
            </a:r>
            <a:r>
              <a:rPr sz="1800" u="none" spc="-45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with</a:t>
            </a:r>
            <a:r>
              <a:rPr sz="1800" u="none" spc="-45" dirty="0">
                <a:solidFill>
                  <a:srgbClr val="000000"/>
                </a:solidFill>
              </a:rPr>
              <a:t> </a:t>
            </a:r>
            <a:r>
              <a:rPr sz="1800" u="none" spc="-10" dirty="0">
                <a:solidFill>
                  <a:srgbClr val="000000"/>
                </a:solidFill>
              </a:rPr>
              <a:t>confirmation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914400"/>
            <a:ext cx="10972803" cy="4382995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61</a:t>
            </a:fld>
            <a:endParaRPr spc="40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2625" y="5168490"/>
            <a:ext cx="97129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Description:</a:t>
            </a:r>
            <a:r>
              <a:rPr sz="1600" spc="-6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-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It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accept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bid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page.</a:t>
            </a:r>
            <a:r>
              <a:rPr sz="1600" spc="-9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Auctioneer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can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accept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bid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by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clicking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on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“Accept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bid”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button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on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any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particular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20" dirty="0">
                <a:solidFill>
                  <a:srgbClr val="262626"/>
                </a:solidFill>
                <a:latin typeface="Times New Roman"/>
                <a:cs typeface="Times New Roman"/>
              </a:rPr>
              <a:t>bid.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3662" rIns="0" bIns="0" rtlCol="0">
            <a:spAutoFit/>
          </a:bodyPr>
          <a:lstStyle/>
          <a:p>
            <a:pPr marL="2279650">
              <a:lnSpc>
                <a:spcPct val="100000"/>
              </a:lnSpc>
              <a:spcBef>
                <a:spcPts val="100"/>
              </a:spcBef>
            </a:pPr>
            <a:r>
              <a:rPr sz="1800" u="none" dirty="0">
                <a:solidFill>
                  <a:srgbClr val="000000"/>
                </a:solidFill>
              </a:rPr>
              <a:t>Accept</a:t>
            </a:r>
            <a:r>
              <a:rPr sz="1800" u="none" spc="-35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bid</a:t>
            </a:r>
            <a:r>
              <a:rPr sz="1800" u="none" spc="-35" dirty="0">
                <a:solidFill>
                  <a:srgbClr val="000000"/>
                </a:solidFill>
              </a:rPr>
              <a:t> </a:t>
            </a:r>
            <a:r>
              <a:rPr sz="1800" u="none" spc="-20" dirty="0">
                <a:solidFill>
                  <a:srgbClr val="000000"/>
                </a:solidFill>
              </a:rPr>
              <a:t>page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902375"/>
            <a:ext cx="10972799" cy="405062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62</a:t>
            </a:fld>
            <a:endParaRPr spc="40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2623" y="4970272"/>
            <a:ext cx="88296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Description:</a:t>
            </a:r>
            <a:r>
              <a:rPr sz="1600" spc="-8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-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It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update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profile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page.</a:t>
            </a:r>
            <a:r>
              <a:rPr sz="1600" spc="-9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Auctioneer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can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update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profile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by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clicking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on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“update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profile”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button.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3662" rIns="0" bIns="0" rtlCol="0">
            <a:spAutoFit/>
          </a:bodyPr>
          <a:lstStyle/>
          <a:p>
            <a:pPr marL="2098040">
              <a:lnSpc>
                <a:spcPct val="100000"/>
              </a:lnSpc>
              <a:spcBef>
                <a:spcPts val="100"/>
              </a:spcBef>
            </a:pPr>
            <a:r>
              <a:rPr sz="1800" u="none" dirty="0">
                <a:solidFill>
                  <a:srgbClr val="000000"/>
                </a:solidFill>
              </a:rPr>
              <a:t>Update</a:t>
            </a:r>
            <a:r>
              <a:rPr sz="1800" u="none" spc="-65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profile</a:t>
            </a:r>
            <a:r>
              <a:rPr sz="1800" u="none" spc="-65" dirty="0">
                <a:solidFill>
                  <a:srgbClr val="000000"/>
                </a:solidFill>
              </a:rPr>
              <a:t> </a:t>
            </a:r>
            <a:r>
              <a:rPr sz="1800" u="none" spc="-20" dirty="0">
                <a:solidFill>
                  <a:srgbClr val="000000"/>
                </a:solidFill>
              </a:rPr>
              <a:t>page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99" y="918871"/>
            <a:ext cx="11019935" cy="371474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63</a:t>
            </a:fld>
            <a:endParaRPr spc="4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2625" y="4817872"/>
            <a:ext cx="104825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Description: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-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It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update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profile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page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with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validation.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If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image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has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invalid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type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or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image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too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big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then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page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will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give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one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error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message</a:t>
            </a:r>
            <a:r>
              <a:rPr sz="1600" spc="-6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as</a:t>
            </a:r>
            <a:r>
              <a:rPr sz="1600" spc="-5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popup.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1369" rIns="0" bIns="0" rtlCol="0">
            <a:spAutoFit/>
          </a:bodyPr>
          <a:lstStyle/>
          <a:p>
            <a:pPr marL="1336040">
              <a:lnSpc>
                <a:spcPct val="100000"/>
              </a:lnSpc>
              <a:spcBef>
                <a:spcPts val="100"/>
              </a:spcBef>
            </a:pPr>
            <a:r>
              <a:rPr sz="1800" u="none" dirty="0">
                <a:solidFill>
                  <a:srgbClr val="000000"/>
                </a:solidFill>
              </a:rPr>
              <a:t>Update</a:t>
            </a:r>
            <a:r>
              <a:rPr sz="1800" u="none" spc="-45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profile</a:t>
            </a:r>
            <a:r>
              <a:rPr sz="1800" u="none" spc="-40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page</a:t>
            </a:r>
            <a:r>
              <a:rPr sz="1800" u="none" spc="-45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with</a:t>
            </a:r>
            <a:r>
              <a:rPr sz="1800" u="none" spc="-40" dirty="0">
                <a:solidFill>
                  <a:srgbClr val="000000"/>
                </a:solidFill>
              </a:rPr>
              <a:t> </a:t>
            </a:r>
            <a:r>
              <a:rPr sz="1800" u="none" spc="-10" dirty="0">
                <a:solidFill>
                  <a:srgbClr val="000000"/>
                </a:solidFill>
              </a:rPr>
              <a:t>validation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990600"/>
            <a:ext cx="10972799" cy="3581721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64</a:t>
            </a:fld>
            <a:endParaRPr spc="40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2625" y="5122672"/>
            <a:ext cx="107505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Description:</a:t>
            </a:r>
            <a:r>
              <a:rPr sz="1600" spc="-7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-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It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forgot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password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page.</a:t>
            </a:r>
            <a:r>
              <a:rPr sz="1600" spc="-9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Auctioneer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can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forgot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password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through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this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page.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It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will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send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link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to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email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address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where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you</a:t>
            </a:r>
            <a:r>
              <a:rPr sz="1600" spc="-2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can</a:t>
            </a:r>
            <a:r>
              <a:rPr sz="1600" spc="-2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set</a:t>
            </a:r>
            <a:r>
              <a:rPr sz="1600" spc="-2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your</a:t>
            </a:r>
            <a:r>
              <a:rPr sz="1600" spc="-2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new</a:t>
            </a:r>
            <a:r>
              <a:rPr sz="1600" spc="-2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password.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1369" rIns="0" bIns="0" rtlCol="0">
            <a:spAutoFit/>
          </a:bodyPr>
          <a:lstStyle/>
          <a:p>
            <a:pPr marL="1988185">
              <a:lnSpc>
                <a:spcPct val="100000"/>
              </a:lnSpc>
              <a:spcBef>
                <a:spcPts val="100"/>
              </a:spcBef>
            </a:pPr>
            <a:r>
              <a:rPr sz="1800" u="none" dirty="0">
                <a:solidFill>
                  <a:srgbClr val="000000"/>
                </a:solidFill>
              </a:rPr>
              <a:t>Forget</a:t>
            </a:r>
            <a:r>
              <a:rPr sz="1800" u="none" spc="-45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password</a:t>
            </a:r>
            <a:r>
              <a:rPr sz="1800" u="none" spc="-50" dirty="0">
                <a:solidFill>
                  <a:srgbClr val="000000"/>
                </a:solidFill>
              </a:rPr>
              <a:t> </a:t>
            </a:r>
            <a:r>
              <a:rPr sz="1800" u="none" spc="-20" dirty="0">
                <a:solidFill>
                  <a:srgbClr val="000000"/>
                </a:solidFill>
              </a:rPr>
              <a:t>page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990600"/>
            <a:ext cx="10972799" cy="371474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65</a:t>
            </a:fld>
            <a:endParaRPr spc="40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2625" y="5333163"/>
            <a:ext cx="103943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Description:</a:t>
            </a:r>
            <a:r>
              <a:rPr sz="1600" spc="-5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-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It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forgot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password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page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with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validation.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If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entered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details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are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valid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then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forgot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password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form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will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20" dirty="0">
                <a:solidFill>
                  <a:srgbClr val="262626"/>
                </a:solidFill>
                <a:latin typeface="Times New Roman"/>
                <a:cs typeface="Times New Roman"/>
              </a:rPr>
              <a:t>send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reset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link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to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email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otherwise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20" dirty="0">
                <a:solidFill>
                  <a:srgbClr val="262626"/>
                </a:solidFill>
                <a:latin typeface="Times New Roman"/>
                <a:cs typeface="Times New Roman"/>
              </a:rPr>
              <a:t>not.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1369" rIns="0" bIns="0" rtlCol="0">
            <a:spAutoFit/>
          </a:bodyPr>
          <a:lstStyle/>
          <a:p>
            <a:pPr marL="1225550">
              <a:lnSpc>
                <a:spcPct val="100000"/>
              </a:lnSpc>
              <a:spcBef>
                <a:spcPts val="100"/>
              </a:spcBef>
            </a:pPr>
            <a:r>
              <a:rPr sz="1800" u="none" dirty="0">
                <a:solidFill>
                  <a:srgbClr val="000000"/>
                </a:solidFill>
              </a:rPr>
              <a:t>Forget</a:t>
            </a:r>
            <a:r>
              <a:rPr sz="1800" u="none" spc="-30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password</a:t>
            </a:r>
            <a:r>
              <a:rPr sz="1800" u="none" spc="-35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page</a:t>
            </a:r>
            <a:r>
              <a:rPr sz="1800" u="none" spc="-35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with</a:t>
            </a:r>
            <a:r>
              <a:rPr sz="1800" u="none" spc="-35" dirty="0">
                <a:solidFill>
                  <a:srgbClr val="000000"/>
                </a:solidFill>
              </a:rPr>
              <a:t> </a:t>
            </a:r>
            <a:r>
              <a:rPr sz="1800" u="none" spc="-10" dirty="0">
                <a:solidFill>
                  <a:srgbClr val="000000"/>
                </a:solidFill>
              </a:rPr>
              <a:t>validation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2504" y="932208"/>
            <a:ext cx="10999895" cy="411956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66</a:t>
            </a:fld>
            <a:endParaRPr spc="40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67</a:t>
            </a:fld>
            <a:endParaRPr spc="40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62288" y="0"/>
            <a:ext cx="1997849" cy="57822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64844" y="3253785"/>
            <a:ext cx="46615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10.3</a:t>
            </a:r>
            <a:r>
              <a:rPr u="heavy" spc="-5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INPUT</a:t>
            </a:r>
            <a:r>
              <a:rPr u="heavy" spc="-8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DESIGN</a:t>
            </a:r>
            <a:r>
              <a:rPr u="heavy" spc="-5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FOR</a:t>
            </a:r>
            <a:r>
              <a:rPr u="heavy" spc="-5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BIDDER</a:t>
            </a:r>
            <a:r>
              <a:rPr u="heavy" spc="-5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spc="-2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SIDE</a:t>
            </a:r>
          </a:p>
        </p:txBody>
      </p:sp>
      <p:sp>
        <p:nvSpPr>
          <p:cNvPr id="4" name="object 4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68</a:t>
            </a:fld>
            <a:endParaRPr spc="40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4374" y="5874272"/>
            <a:ext cx="79616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Description: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-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It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registration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page.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User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can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register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as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bidder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by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providing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some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information.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0910">
              <a:lnSpc>
                <a:spcPct val="100000"/>
              </a:lnSpc>
              <a:spcBef>
                <a:spcPts val="100"/>
              </a:spcBef>
            </a:pPr>
            <a:r>
              <a:rPr sz="1800" u="none" spc="-10" dirty="0">
                <a:solidFill>
                  <a:srgbClr val="000000"/>
                </a:solidFill>
              </a:rPr>
              <a:t>Registration</a:t>
            </a:r>
            <a:r>
              <a:rPr sz="1800" u="none" spc="-35" dirty="0">
                <a:solidFill>
                  <a:srgbClr val="000000"/>
                </a:solidFill>
              </a:rPr>
              <a:t> </a:t>
            </a:r>
            <a:r>
              <a:rPr sz="1800" u="none" spc="-20" dirty="0">
                <a:solidFill>
                  <a:srgbClr val="000000"/>
                </a:solidFill>
              </a:rPr>
              <a:t>page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685125"/>
            <a:ext cx="10972799" cy="499213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69</a:t>
            </a:fld>
            <a:endParaRPr spc="4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90509" y="0"/>
            <a:ext cx="7761605" cy="996950"/>
            <a:chOff x="2215225" y="-15876"/>
            <a:chExt cx="7761605" cy="996950"/>
          </a:xfrm>
        </p:grpSpPr>
        <p:sp>
          <p:nvSpPr>
            <p:cNvPr id="3" name="object 3"/>
            <p:cNvSpPr/>
            <p:nvPr/>
          </p:nvSpPr>
          <p:spPr>
            <a:xfrm>
              <a:off x="2231100" y="-1"/>
              <a:ext cx="7729855" cy="965200"/>
            </a:xfrm>
            <a:custGeom>
              <a:avLst/>
              <a:gdLst/>
              <a:ahLst/>
              <a:cxnLst/>
              <a:rect l="l" t="t" r="r" b="b"/>
              <a:pathLst>
                <a:path w="7729855" h="965200">
                  <a:moveTo>
                    <a:pt x="7729799" y="965099"/>
                  </a:moveTo>
                  <a:lnTo>
                    <a:pt x="0" y="965099"/>
                  </a:lnTo>
                  <a:lnTo>
                    <a:pt x="0" y="0"/>
                  </a:lnTo>
                  <a:lnTo>
                    <a:pt x="7729799" y="0"/>
                  </a:lnTo>
                  <a:lnTo>
                    <a:pt x="7729799" y="965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231100" y="-1"/>
              <a:ext cx="7729855" cy="965200"/>
            </a:xfrm>
            <a:custGeom>
              <a:avLst/>
              <a:gdLst/>
              <a:ahLst/>
              <a:cxnLst/>
              <a:rect l="l" t="t" r="r" b="b"/>
              <a:pathLst>
                <a:path w="7729855" h="965200">
                  <a:moveTo>
                    <a:pt x="0" y="0"/>
                  </a:moveTo>
                  <a:lnTo>
                    <a:pt x="7729799" y="0"/>
                  </a:lnTo>
                  <a:lnTo>
                    <a:pt x="7729799" y="965099"/>
                  </a:lnTo>
                  <a:lnTo>
                    <a:pt x="0" y="965099"/>
                  </a:lnTo>
                  <a:lnTo>
                    <a:pt x="0" y="0"/>
                  </a:lnTo>
                  <a:close/>
                </a:path>
              </a:pathLst>
            </a:custGeom>
            <a:ln w="3174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64979" y="220930"/>
            <a:ext cx="4834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none" dirty="0"/>
              <a:t>4.</a:t>
            </a:r>
            <a:r>
              <a:rPr sz="2400" u="none" spc="20" dirty="0"/>
              <a:t> </a:t>
            </a:r>
            <a:r>
              <a:rPr sz="2400" u="none" spc="-25" dirty="0"/>
              <a:t>FUNCTIONAL</a:t>
            </a:r>
            <a:r>
              <a:rPr sz="2400" u="none" spc="-114" dirty="0"/>
              <a:t> </a:t>
            </a:r>
            <a:r>
              <a:rPr sz="2400" u="none" spc="-10" dirty="0"/>
              <a:t>SPECIFICATION</a:t>
            </a:r>
            <a:endParaRPr sz="2400" dirty="0"/>
          </a:p>
        </p:txBody>
      </p:sp>
      <p:sp>
        <p:nvSpPr>
          <p:cNvPr id="6" name="object 6"/>
          <p:cNvSpPr/>
          <p:nvPr/>
        </p:nvSpPr>
        <p:spPr>
          <a:xfrm>
            <a:off x="3887204" y="566975"/>
            <a:ext cx="4812665" cy="27940"/>
          </a:xfrm>
          <a:custGeom>
            <a:avLst/>
            <a:gdLst/>
            <a:ahLst/>
            <a:cxnLst/>
            <a:rect l="l" t="t" r="r" b="b"/>
            <a:pathLst>
              <a:path w="4812665" h="27940">
                <a:moveTo>
                  <a:pt x="4812506" y="27432"/>
                </a:moveTo>
                <a:lnTo>
                  <a:pt x="0" y="27432"/>
                </a:lnTo>
                <a:lnTo>
                  <a:pt x="0" y="0"/>
                </a:lnTo>
                <a:lnTo>
                  <a:pt x="4812506" y="0"/>
                </a:lnTo>
                <a:lnTo>
                  <a:pt x="4812506" y="27432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758921" y="6217920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2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04125" y="1187830"/>
            <a:ext cx="7736840" cy="46192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6537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4.1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USER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Times New Roman"/>
                <a:cs typeface="Times New Roman"/>
              </a:rPr>
              <a:t>OF</a:t>
            </a:r>
            <a:r>
              <a:rPr sz="1800" b="1" spc="-10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THE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SYSTEM</a:t>
            </a: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45"/>
              </a:spcBef>
            </a:pPr>
            <a:endParaRPr sz="1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262626"/>
                </a:solidFill>
                <a:latin typeface="Times New Roman"/>
                <a:cs typeface="Times New Roman"/>
              </a:rPr>
              <a:t>3)</a:t>
            </a:r>
            <a:r>
              <a:rPr sz="1800" b="1" spc="-1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lang="en-US" sz="1800" b="1" spc="-15" dirty="0">
                <a:solidFill>
                  <a:srgbClr val="262626"/>
                </a:solidFill>
                <a:latin typeface="Times New Roman"/>
                <a:cs typeface="Times New Roman"/>
              </a:rPr>
              <a:t>Instructor</a:t>
            </a:r>
            <a:r>
              <a:rPr sz="1800" b="1" spc="-10" dirty="0">
                <a:solidFill>
                  <a:srgbClr val="262626"/>
                </a:solidFill>
                <a:latin typeface="Times New Roman"/>
                <a:cs typeface="Times New Roman"/>
              </a:rPr>
              <a:t>:-</a:t>
            </a: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80"/>
              </a:spcBef>
            </a:pPr>
            <a:endParaRPr sz="1800" dirty="0">
              <a:latin typeface="Times New Roman"/>
              <a:cs typeface="Times New Roman"/>
            </a:endParaRPr>
          </a:p>
          <a:p>
            <a:pPr marL="1440815" indent="-534035">
              <a:lnSpc>
                <a:spcPct val="100000"/>
              </a:lnSpc>
              <a:buClr>
                <a:srgbClr val="000000"/>
              </a:buClr>
              <a:buFont typeface="Segoe UI Symbol"/>
              <a:buChar char="□"/>
              <a:tabLst>
                <a:tab pos="1440815" algn="l"/>
              </a:tabLst>
            </a:pP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lang="en-US"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Instructo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r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has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to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register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on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website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by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giving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some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information.</a:t>
            </a: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buFont typeface="Segoe UI Symbol"/>
              <a:buChar char="□"/>
            </a:pPr>
            <a:endParaRPr sz="1600" dirty="0">
              <a:latin typeface="Times New Roman"/>
              <a:cs typeface="Times New Roman"/>
            </a:endParaRPr>
          </a:p>
          <a:p>
            <a:pPr marL="1440815" indent="-534035">
              <a:lnSpc>
                <a:spcPct val="100000"/>
              </a:lnSpc>
              <a:buClr>
                <a:srgbClr val="000000"/>
              </a:buClr>
              <a:buFont typeface="Segoe UI Symbol"/>
              <a:buChar char="□"/>
              <a:tabLst>
                <a:tab pos="1440815" algn="l"/>
              </a:tabLst>
            </a:pP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lang="en-US"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Instructo</a:t>
            </a:r>
            <a:r>
              <a:rPr lang="en-US" sz="1600" dirty="0">
                <a:solidFill>
                  <a:srgbClr val="262626"/>
                </a:solidFill>
                <a:latin typeface="Times New Roman"/>
                <a:cs typeface="Times New Roman"/>
              </a:rPr>
              <a:t>r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can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login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on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website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by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providing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some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personal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information.</a:t>
            </a: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buFont typeface="Segoe UI Symbol"/>
              <a:buChar char="□"/>
            </a:pPr>
            <a:endParaRPr sz="1600" dirty="0">
              <a:latin typeface="Times New Roman"/>
              <a:cs typeface="Times New Roman"/>
            </a:endParaRPr>
          </a:p>
          <a:p>
            <a:pPr marL="1440815" indent="-534035">
              <a:lnSpc>
                <a:spcPct val="100000"/>
              </a:lnSpc>
              <a:buClr>
                <a:srgbClr val="000000"/>
              </a:buClr>
              <a:buFont typeface="Segoe UI Symbol"/>
              <a:buChar char="□"/>
              <a:tabLst>
                <a:tab pos="1440815" algn="l"/>
              </a:tabLst>
            </a:pP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The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lang="en-US"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Instructo</a:t>
            </a:r>
            <a:r>
              <a:rPr lang="en-US" sz="1600" dirty="0">
                <a:solidFill>
                  <a:srgbClr val="262626"/>
                </a:solidFill>
                <a:latin typeface="Times New Roman"/>
                <a:cs typeface="Times New Roman"/>
              </a:rPr>
              <a:t>r</a:t>
            </a:r>
            <a:r>
              <a:rPr sz="1600" spc="-2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can</a:t>
            </a:r>
            <a:r>
              <a:rPr sz="1600" spc="-2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lang="en-US" sz="1600" spc="-20" dirty="0">
                <a:solidFill>
                  <a:srgbClr val="262626"/>
                </a:solidFill>
                <a:latin typeface="Times New Roman"/>
                <a:cs typeface="Times New Roman"/>
              </a:rPr>
              <a:t>upload their videos and Courses</a:t>
            </a:r>
            <a:r>
              <a:rPr sz="1600" spc="-10" dirty="0">
                <a:latin typeface="Times New Roman"/>
                <a:cs typeface="Times New Roman"/>
              </a:rPr>
              <a:t>.</a:t>
            </a: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buFont typeface="Segoe UI Symbol"/>
              <a:buChar char="□"/>
            </a:pPr>
            <a:endParaRPr sz="1600" dirty="0">
              <a:latin typeface="Times New Roman"/>
              <a:cs typeface="Times New Roman"/>
            </a:endParaRPr>
          </a:p>
          <a:p>
            <a:pPr marL="1440815" indent="-534035">
              <a:lnSpc>
                <a:spcPct val="100000"/>
              </a:lnSpc>
              <a:buFont typeface="Segoe UI Symbol"/>
              <a:buChar char="□"/>
              <a:tabLst>
                <a:tab pos="1440815" algn="l"/>
              </a:tabLst>
            </a:pP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lang="en-US"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Instructo</a:t>
            </a:r>
            <a:r>
              <a:rPr lang="en-US" sz="1600" dirty="0">
                <a:solidFill>
                  <a:srgbClr val="262626"/>
                </a:solidFill>
                <a:latin typeface="Times New Roman"/>
                <a:cs typeface="Times New Roman"/>
              </a:rPr>
              <a:t>r</a:t>
            </a:r>
            <a:r>
              <a:rPr lang="en-US"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can teach multiple courses </a:t>
            </a:r>
            <a:r>
              <a:rPr sz="1600" spc="-20" dirty="0">
                <a:latin typeface="Times New Roman"/>
                <a:cs typeface="Times New Roman"/>
              </a:rPr>
              <a:t>.</a:t>
            </a: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buFont typeface="Segoe UI Symbol"/>
              <a:buChar char="□"/>
            </a:pPr>
            <a:endParaRPr sz="1600" dirty="0">
              <a:latin typeface="Times New Roman"/>
              <a:cs typeface="Times New Roman"/>
            </a:endParaRPr>
          </a:p>
          <a:p>
            <a:pPr marL="1440815" indent="-534035">
              <a:lnSpc>
                <a:spcPct val="100000"/>
              </a:lnSpc>
              <a:buFont typeface="Segoe UI Symbol"/>
              <a:buChar char="□"/>
              <a:tabLst>
                <a:tab pos="1440815" algn="l"/>
              </a:tabLst>
            </a:pP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lang="en-US"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Instructo</a:t>
            </a:r>
            <a:r>
              <a:rPr lang="en-US" sz="1600" dirty="0">
                <a:solidFill>
                  <a:srgbClr val="262626"/>
                </a:solidFill>
                <a:latin typeface="Times New Roman"/>
                <a:cs typeface="Times New Roman"/>
              </a:rPr>
              <a:t>r</a:t>
            </a:r>
            <a:r>
              <a:rPr lang="en-US"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lang="en-US"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can teach multiple courses but each course is typically taught by only one instructor</a:t>
            </a:r>
            <a:r>
              <a:rPr sz="1600" spc="-20" dirty="0">
                <a:latin typeface="Times New Roman"/>
                <a:cs typeface="Times New Roman"/>
              </a:rPr>
              <a:t>.</a:t>
            </a:r>
            <a:endParaRPr sz="16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42503" y="6306779"/>
            <a:ext cx="198755" cy="18986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z="1100" spc="40" dirty="0">
                <a:solidFill>
                  <a:srgbClr val="FFFFFF"/>
                </a:solidFill>
                <a:latin typeface="Cambria"/>
                <a:cs typeface="Cambria"/>
              </a:rPr>
              <a:t>7</a:t>
            </a:fld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583375"/>
            <a:ext cx="10972799" cy="470087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82625" y="5515597"/>
            <a:ext cx="107442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Description: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-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It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registration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page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with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validation.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If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mobile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number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not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equal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to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10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digits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then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it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will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give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one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error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message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as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popup.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25575">
              <a:lnSpc>
                <a:spcPct val="100000"/>
              </a:lnSpc>
              <a:spcBef>
                <a:spcPts val="100"/>
              </a:spcBef>
            </a:pPr>
            <a:r>
              <a:rPr sz="1800" u="none" spc="-10" dirty="0">
                <a:solidFill>
                  <a:srgbClr val="000000"/>
                </a:solidFill>
              </a:rPr>
              <a:t>Registration</a:t>
            </a:r>
            <a:r>
              <a:rPr sz="1800" u="none" spc="-30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page</a:t>
            </a:r>
            <a:r>
              <a:rPr sz="1800" u="none" spc="-25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with</a:t>
            </a:r>
            <a:r>
              <a:rPr sz="1800" u="none" spc="-50" dirty="0">
                <a:solidFill>
                  <a:srgbClr val="000000"/>
                </a:solidFill>
              </a:rPr>
              <a:t> </a:t>
            </a:r>
            <a:r>
              <a:rPr sz="1800" u="none" spc="-10" dirty="0">
                <a:solidFill>
                  <a:srgbClr val="000000"/>
                </a:solidFill>
              </a:rPr>
              <a:t>Validation</a:t>
            </a:r>
            <a:endParaRPr sz="1800"/>
          </a:p>
        </p:txBody>
      </p:sp>
      <p:sp>
        <p:nvSpPr>
          <p:cNvPr id="5" name="object 5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70</a:t>
            </a:fld>
            <a:endParaRPr spc="40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2625" y="5630888"/>
            <a:ext cx="60223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Description: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-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It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login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page.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Bidder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can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login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by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providing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information.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40263" y="411534"/>
            <a:ext cx="11106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Login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Times New Roman"/>
                <a:cs typeface="Times New Roman"/>
              </a:rPr>
              <a:t>page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914400"/>
            <a:ext cx="10972799" cy="443388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71</a:t>
            </a:fld>
            <a:endParaRPr spc="40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2625" y="5541237"/>
            <a:ext cx="100514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Description: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-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It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login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page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with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validation.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If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any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fields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are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empty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then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login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page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will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give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one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error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message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as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popup.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1369" rIns="0" bIns="0" rtlCol="0">
            <a:spAutoFit/>
          </a:bodyPr>
          <a:lstStyle/>
          <a:p>
            <a:pPr marL="1755775">
              <a:lnSpc>
                <a:spcPct val="100000"/>
              </a:lnSpc>
              <a:spcBef>
                <a:spcPts val="100"/>
              </a:spcBef>
            </a:pPr>
            <a:r>
              <a:rPr sz="1800" u="none" dirty="0">
                <a:solidFill>
                  <a:srgbClr val="000000"/>
                </a:solidFill>
              </a:rPr>
              <a:t>Login</a:t>
            </a:r>
            <a:r>
              <a:rPr sz="1800" u="none" spc="-25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page</a:t>
            </a:r>
            <a:r>
              <a:rPr sz="1800" u="none" spc="-20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with</a:t>
            </a:r>
            <a:r>
              <a:rPr sz="1800" u="none" spc="-20" dirty="0">
                <a:solidFill>
                  <a:srgbClr val="000000"/>
                </a:solidFill>
              </a:rPr>
              <a:t> </a:t>
            </a:r>
            <a:r>
              <a:rPr sz="1800" u="none" spc="-10" dirty="0">
                <a:solidFill>
                  <a:srgbClr val="000000"/>
                </a:solidFill>
              </a:rPr>
              <a:t>validation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1" y="914400"/>
            <a:ext cx="10972799" cy="443388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72</a:t>
            </a:fld>
            <a:endParaRPr spc="40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1577" y="4894072"/>
            <a:ext cx="89471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Description: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-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It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edit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bid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page.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Bidder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can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change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bid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by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clicking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on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“edit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bid”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button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on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any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particular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20" dirty="0">
                <a:solidFill>
                  <a:srgbClr val="262626"/>
                </a:solidFill>
                <a:latin typeface="Times New Roman"/>
                <a:cs typeface="Times New Roman"/>
              </a:rPr>
              <a:t>bid.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3662" rIns="0" bIns="0" rtlCol="0">
            <a:spAutoFit/>
          </a:bodyPr>
          <a:lstStyle/>
          <a:p>
            <a:pPr marL="2406650">
              <a:lnSpc>
                <a:spcPct val="100000"/>
              </a:lnSpc>
              <a:spcBef>
                <a:spcPts val="100"/>
              </a:spcBef>
            </a:pPr>
            <a:r>
              <a:rPr sz="1800" u="none" dirty="0">
                <a:solidFill>
                  <a:srgbClr val="000000"/>
                </a:solidFill>
              </a:rPr>
              <a:t>Edit</a:t>
            </a:r>
            <a:r>
              <a:rPr sz="1800" u="none" spc="-15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bid</a:t>
            </a:r>
            <a:r>
              <a:rPr sz="1800" u="none" spc="-10" dirty="0">
                <a:solidFill>
                  <a:srgbClr val="000000"/>
                </a:solidFill>
              </a:rPr>
              <a:t> </a:t>
            </a:r>
            <a:r>
              <a:rPr sz="1800" u="none" spc="-20" dirty="0">
                <a:solidFill>
                  <a:srgbClr val="000000"/>
                </a:solidFill>
              </a:rPr>
              <a:t>page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857250"/>
            <a:ext cx="10972799" cy="371474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73</a:t>
            </a:fld>
            <a:endParaRPr spc="40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2625" y="4894072"/>
            <a:ext cx="106184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Description: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-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It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edit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bid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page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with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validation.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If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entered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bid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amount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less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then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product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amount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then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edit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bid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page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will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give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one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error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message</a:t>
            </a:r>
            <a:r>
              <a:rPr sz="1600" spc="-5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as</a:t>
            </a:r>
            <a:r>
              <a:rPr sz="1600" spc="-5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popup.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1369" rIns="0" bIns="0" rtlCol="0">
            <a:spAutoFit/>
          </a:bodyPr>
          <a:lstStyle/>
          <a:p>
            <a:pPr marL="1644650">
              <a:lnSpc>
                <a:spcPct val="100000"/>
              </a:lnSpc>
              <a:spcBef>
                <a:spcPts val="100"/>
              </a:spcBef>
            </a:pPr>
            <a:r>
              <a:rPr sz="1800" u="none" dirty="0">
                <a:solidFill>
                  <a:srgbClr val="000000"/>
                </a:solidFill>
              </a:rPr>
              <a:t>Edit</a:t>
            </a:r>
            <a:r>
              <a:rPr sz="1800" u="none" spc="-25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bid</a:t>
            </a:r>
            <a:r>
              <a:rPr sz="1800" u="none" spc="-15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page</a:t>
            </a:r>
            <a:r>
              <a:rPr sz="1800" u="none" spc="-10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with</a:t>
            </a:r>
            <a:r>
              <a:rPr sz="1800" u="none" spc="-15" dirty="0">
                <a:solidFill>
                  <a:srgbClr val="000000"/>
                </a:solidFill>
              </a:rPr>
              <a:t> </a:t>
            </a:r>
            <a:r>
              <a:rPr sz="1800" u="none" spc="-10" dirty="0">
                <a:solidFill>
                  <a:srgbClr val="000000"/>
                </a:solidFill>
              </a:rPr>
              <a:t>validation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914400"/>
            <a:ext cx="10972799" cy="380999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74</a:t>
            </a:fld>
            <a:endParaRPr spc="40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2625" y="5198872"/>
            <a:ext cx="10406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Description: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-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It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delete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bid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functionality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with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confirmation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message.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Bidder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can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delete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any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bid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by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clicking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on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"delete"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button.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3662" rIns="0" bIns="0" rtlCol="0">
            <a:spAutoFit/>
          </a:bodyPr>
          <a:lstStyle/>
          <a:p>
            <a:pPr marL="1661160">
              <a:lnSpc>
                <a:spcPct val="100000"/>
              </a:lnSpc>
              <a:spcBef>
                <a:spcPts val="100"/>
              </a:spcBef>
            </a:pPr>
            <a:r>
              <a:rPr sz="1800" u="none" dirty="0">
                <a:solidFill>
                  <a:srgbClr val="000000"/>
                </a:solidFill>
              </a:rPr>
              <a:t>Delete</a:t>
            </a:r>
            <a:r>
              <a:rPr sz="1800" u="none" spc="-40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bid</a:t>
            </a:r>
            <a:r>
              <a:rPr sz="1800" u="none" spc="-40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with</a:t>
            </a:r>
            <a:r>
              <a:rPr sz="1800" u="none" spc="-35" dirty="0">
                <a:solidFill>
                  <a:srgbClr val="000000"/>
                </a:solidFill>
              </a:rPr>
              <a:t> </a:t>
            </a:r>
            <a:r>
              <a:rPr sz="1800" u="none" spc="-10" dirty="0">
                <a:solidFill>
                  <a:srgbClr val="000000"/>
                </a:solidFill>
              </a:rPr>
              <a:t>confirmation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871538"/>
            <a:ext cx="10972799" cy="400526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75</a:t>
            </a:fld>
            <a:endParaRPr spc="40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2623" y="5427472"/>
            <a:ext cx="84912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Description:</a:t>
            </a:r>
            <a:r>
              <a:rPr sz="1600" spc="-5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-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It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update</a:t>
            </a:r>
            <a:r>
              <a:rPr sz="1600" spc="-5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profile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page.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Bidder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can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update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profile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by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clicking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on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“update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profile”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button.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3662" rIns="0" bIns="0" rtlCol="0">
            <a:spAutoFit/>
          </a:bodyPr>
          <a:lstStyle/>
          <a:p>
            <a:pPr marL="2098040">
              <a:lnSpc>
                <a:spcPct val="100000"/>
              </a:lnSpc>
              <a:spcBef>
                <a:spcPts val="100"/>
              </a:spcBef>
            </a:pPr>
            <a:r>
              <a:rPr sz="1800" u="none" dirty="0">
                <a:solidFill>
                  <a:srgbClr val="000000"/>
                </a:solidFill>
              </a:rPr>
              <a:t>Update</a:t>
            </a:r>
            <a:r>
              <a:rPr sz="1800" u="none" spc="-65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profile</a:t>
            </a:r>
            <a:r>
              <a:rPr sz="1800" u="none" spc="-65" dirty="0">
                <a:solidFill>
                  <a:srgbClr val="000000"/>
                </a:solidFill>
              </a:rPr>
              <a:t> </a:t>
            </a:r>
            <a:r>
              <a:rPr sz="1800" u="none" spc="-20" dirty="0">
                <a:solidFill>
                  <a:srgbClr val="000000"/>
                </a:solidFill>
              </a:rPr>
              <a:t>page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99" y="918871"/>
            <a:ext cx="11019935" cy="421481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76</a:t>
            </a:fld>
            <a:endParaRPr spc="40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5767" y="5369402"/>
            <a:ext cx="104825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Description: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-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It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update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profile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page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with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validation.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If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image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has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invalid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type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or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image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too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big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then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page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will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give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one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error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message</a:t>
            </a:r>
            <a:r>
              <a:rPr sz="1600" spc="-6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as</a:t>
            </a:r>
            <a:r>
              <a:rPr sz="1600" spc="-5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popup.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1369" rIns="0" bIns="0" rtlCol="0">
            <a:spAutoFit/>
          </a:bodyPr>
          <a:lstStyle/>
          <a:p>
            <a:pPr marL="1336040">
              <a:lnSpc>
                <a:spcPct val="100000"/>
              </a:lnSpc>
              <a:spcBef>
                <a:spcPts val="100"/>
              </a:spcBef>
            </a:pPr>
            <a:r>
              <a:rPr sz="1800" u="none" dirty="0">
                <a:solidFill>
                  <a:srgbClr val="000000"/>
                </a:solidFill>
              </a:rPr>
              <a:t>Update</a:t>
            </a:r>
            <a:r>
              <a:rPr sz="1800" u="none" spc="-45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profile</a:t>
            </a:r>
            <a:r>
              <a:rPr sz="1800" u="none" spc="-40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page</a:t>
            </a:r>
            <a:r>
              <a:rPr sz="1800" u="none" spc="-45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with</a:t>
            </a:r>
            <a:r>
              <a:rPr sz="1800" u="none" spc="-40" dirty="0">
                <a:solidFill>
                  <a:srgbClr val="000000"/>
                </a:solidFill>
              </a:rPr>
              <a:t> </a:t>
            </a:r>
            <a:r>
              <a:rPr sz="1800" u="none" spc="-10" dirty="0">
                <a:solidFill>
                  <a:srgbClr val="000000"/>
                </a:solidFill>
              </a:rPr>
              <a:t>validation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945822"/>
            <a:ext cx="10972799" cy="417048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77</a:t>
            </a:fld>
            <a:endParaRPr spc="40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2625" y="4840892"/>
            <a:ext cx="107562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Description: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-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It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forgot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password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page.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Bidder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can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forget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password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through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this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page.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It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will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send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link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to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email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address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where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you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can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set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your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new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password.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1369" rIns="0" bIns="0" rtlCol="0">
            <a:spAutoFit/>
          </a:bodyPr>
          <a:lstStyle/>
          <a:p>
            <a:pPr marL="1988185">
              <a:lnSpc>
                <a:spcPct val="100000"/>
              </a:lnSpc>
              <a:spcBef>
                <a:spcPts val="100"/>
              </a:spcBef>
            </a:pPr>
            <a:r>
              <a:rPr sz="1800" u="none" dirty="0">
                <a:solidFill>
                  <a:srgbClr val="000000"/>
                </a:solidFill>
              </a:rPr>
              <a:t>Forget</a:t>
            </a:r>
            <a:r>
              <a:rPr sz="1800" u="none" spc="-45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password</a:t>
            </a:r>
            <a:r>
              <a:rPr sz="1800" u="none" spc="-50" dirty="0">
                <a:solidFill>
                  <a:srgbClr val="000000"/>
                </a:solidFill>
              </a:rPr>
              <a:t> </a:t>
            </a:r>
            <a:r>
              <a:rPr sz="1800" u="none" spc="-20" dirty="0">
                <a:solidFill>
                  <a:srgbClr val="000000"/>
                </a:solidFill>
              </a:rPr>
              <a:t>page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914400"/>
            <a:ext cx="10972799" cy="3659004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78</a:t>
            </a:fld>
            <a:endParaRPr spc="40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9077" y="4894072"/>
            <a:ext cx="108045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Description: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-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It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forgot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password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page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with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validation.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If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entered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email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not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found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in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database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then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forgot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password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page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20" dirty="0">
                <a:solidFill>
                  <a:srgbClr val="262626"/>
                </a:solidFill>
                <a:latin typeface="Times New Roman"/>
                <a:cs typeface="Times New Roman"/>
              </a:rPr>
              <a:t>will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give</a:t>
            </a:r>
            <a:r>
              <a:rPr sz="1600" spc="-5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one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error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message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as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popup.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1369" rIns="0" bIns="0" rtlCol="0">
            <a:spAutoFit/>
          </a:bodyPr>
          <a:lstStyle/>
          <a:p>
            <a:pPr marL="1225550">
              <a:lnSpc>
                <a:spcPct val="100000"/>
              </a:lnSpc>
              <a:spcBef>
                <a:spcPts val="100"/>
              </a:spcBef>
            </a:pPr>
            <a:r>
              <a:rPr sz="1800" u="none" dirty="0">
                <a:solidFill>
                  <a:srgbClr val="000000"/>
                </a:solidFill>
              </a:rPr>
              <a:t>Forget</a:t>
            </a:r>
            <a:r>
              <a:rPr sz="1800" u="none" spc="-30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password</a:t>
            </a:r>
            <a:r>
              <a:rPr sz="1800" u="none" spc="-35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page</a:t>
            </a:r>
            <a:r>
              <a:rPr sz="1800" u="none" spc="-35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with</a:t>
            </a:r>
            <a:r>
              <a:rPr sz="1800" u="none" spc="-35" dirty="0">
                <a:solidFill>
                  <a:srgbClr val="000000"/>
                </a:solidFill>
              </a:rPr>
              <a:t> </a:t>
            </a:r>
            <a:r>
              <a:rPr sz="1800" u="none" spc="-10" dirty="0">
                <a:solidFill>
                  <a:srgbClr val="000000"/>
                </a:solidFill>
              </a:rPr>
              <a:t>validation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2504" y="927141"/>
            <a:ext cx="8249922" cy="372105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79</a:t>
            </a:fld>
            <a:endParaRPr spc="4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78928" y="235418"/>
            <a:ext cx="40328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4.</a:t>
            </a:r>
            <a:r>
              <a:rPr spc="35" dirty="0"/>
              <a:t> </a:t>
            </a:r>
            <a:r>
              <a:rPr spc="-25" dirty="0"/>
              <a:t>FUNCTIONAL</a:t>
            </a:r>
            <a:r>
              <a:rPr spc="-80" dirty="0"/>
              <a:t> </a:t>
            </a:r>
            <a:r>
              <a:rPr spc="-10" dirty="0"/>
              <a:t>SPECIFICATION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9398" y="867564"/>
            <a:ext cx="8206105" cy="46166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1066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4.2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MODULE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Times New Roman"/>
                <a:cs typeface="Times New Roman"/>
              </a:rPr>
              <a:t>OF</a:t>
            </a:r>
            <a:r>
              <a:rPr sz="1800" b="1" spc="-10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THE</a:t>
            </a:r>
            <a:r>
              <a:rPr sz="1800" b="1" spc="-10" dirty="0">
                <a:latin typeface="Times New Roman"/>
                <a:cs typeface="Times New Roman"/>
              </a:rPr>
              <a:t> SYSTEM</a:t>
            </a:r>
            <a:endParaRPr sz="1800" dirty="0">
              <a:latin typeface="Times New Roman"/>
              <a:cs typeface="Times New Roman"/>
            </a:endParaRPr>
          </a:p>
          <a:p>
            <a:pPr marL="385445" indent="-372745">
              <a:lnSpc>
                <a:spcPct val="100000"/>
              </a:lnSpc>
              <a:spcBef>
                <a:spcPts val="1625"/>
              </a:spcBef>
              <a:buClr>
                <a:srgbClr val="000000"/>
              </a:buClr>
              <a:buFont typeface="Yu Gothic UI"/>
              <a:buChar char="□"/>
              <a:tabLst>
                <a:tab pos="385445" algn="l"/>
              </a:tabLst>
            </a:pPr>
            <a:r>
              <a:rPr sz="1800" b="1" spc="-10" dirty="0">
                <a:solidFill>
                  <a:srgbClr val="262626"/>
                </a:solidFill>
                <a:latin typeface="Times New Roman"/>
                <a:cs typeface="Times New Roman"/>
              </a:rPr>
              <a:t>Registration</a:t>
            </a:r>
            <a:r>
              <a:rPr sz="1800" b="1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800" b="1" spc="-25" dirty="0">
                <a:solidFill>
                  <a:srgbClr val="262626"/>
                </a:solidFill>
                <a:latin typeface="Times New Roman"/>
                <a:cs typeface="Times New Roman"/>
              </a:rPr>
              <a:t>:-</a:t>
            </a:r>
            <a:endParaRPr sz="1800" dirty="0">
              <a:latin typeface="Times New Roman"/>
              <a:cs typeface="Times New Roman"/>
            </a:endParaRPr>
          </a:p>
          <a:p>
            <a:pPr marL="499745">
              <a:lnSpc>
                <a:spcPct val="100000"/>
              </a:lnSpc>
              <a:spcBef>
                <a:spcPts val="995"/>
              </a:spcBef>
            </a:pPr>
            <a:r>
              <a:rPr sz="1600" dirty="0">
                <a:latin typeface="Times New Roman"/>
                <a:cs typeface="Times New Roman"/>
              </a:rPr>
              <a:t>The</a:t>
            </a:r>
            <a:r>
              <a:rPr lang="en-US" sz="1600" spc="-35" dirty="0">
                <a:latin typeface="Times New Roman"/>
                <a:cs typeface="Times New Roman"/>
              </a:rPr>
              <a:t> User </a:t>
            </a:r>
            <a:r>
              <a:rPr sz="1600" dirty="0">
                <a:latin typeface="Times New Roman"/>
                <a:cs typeface="Times New Roman"/>
              </a:rPr>
              <a:t>and</a:t>
            </a:r>
            <a:r>
              <a:rPr lang="en-US" sz="1600" dirty="0">
                <a:latin typeface="Times New Roman"/>
                <a:cs typeface="Times New Roman"/>
              </a:rPr>
              <a:t> Instructor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can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register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on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website.</a:t>
            </a: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1600" dirty="0">
              <a:latin typeface="Times New Roman"/>
              <a:cs typeface="Times New Roman"/>
            </a:endParaRPr>
          </a:p>
          <a:p>
            <a:pPr marL="385445" indent="-372745">
              <a:lnSpc>
                <a:spcPct val="100000"/>
              </a:lnSpc>
              <a:buFont typeface="Yu Gothic UI"/>
              <a:buChar char="□"/>
              <a:tabLst>
                <a:tab pos="385445" algn="l"/>
              </a:tabLst>
            </a:pPr>
            <a:r>
              <a:rPr sz="1800" b="1" spc="-10" dirty="0">
                <a:latin typeface="Times New Roman"/>
                <a:cs typeface="Times New Roman"/>
              </a:rPr>
              <a:t>Login:-</a:t>
            </a:r>
            <a:endParaRPr sz="1800" dirty="0">
              <a:latin typeface="Times New Roman"/>
              <a:cs typeface="Times New Roman"/>
            </a:endParaRPr>
          </a:p>
          <a:p>
            <a:pPr marL="499745">
              <a:lnSpc>
                <a:spcPct val="100000"/>
              </a:lnSpc>
              <a:spcBef>
                <a:spcPts val="994"/>
              </a:spcBef>
            </a:pP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The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lang="en-US"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User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,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lang="en-US"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Instructor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and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admin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can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login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on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the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website.</a:t>
            </a: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1600" dirty="0">
              <a:latin typeface="Times New Roman"/>
              <a:cs typeface="Times New Roman"/>
            </a:endParaRPr>
          </a:p>
          <a:p>
            <a:pPr marL="385445" indent="-372745">
              <a:lnSpc>
                <a:spcPct val="100000"/>
              </a:lnSpc>
              <a:buFont typeface="Yu Gothic UI"/>
              <a:buChar char="□"/>
              <a:tabLst>
                <a:tab pos="385445" algn="l"/>
              </a:tabLst>
            </a:pPr>
            <a:r>
              <a:rPr sz="1800" b="1" dirty="0">
                <a:latin typeface="Times New Roman"/>
                <a:cs typeface="Times New Roman"/>
              </a:rPr>
              <a:t>Manage</a:t>
            </a:r>
            <a:r>
              <a:rPr sz="1800" b="1" spc="-9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User:-</a:t>
            </a:r>
            <a:endParaRPr sz="1800" dirty="0">
              <a:latin typeface="Times New Roman"/>
              <a:cs typeface="Times New Roman"/>
            </a:endParaRPr>
          </a:p>
          <a:p>
            <a:pPr marL="956944">
              <a:lnSpc>
                <a:spcPct val="100000"/>
              </a:lnSpc>
              <a:spcBef>
                <a:spcPts val="990"/>
              </a:spcBef>
            </a:pPr>
            <a:r>
              <a:rPr sz="1600" dirty="0">
                <a:latin typeface="Times New Roman"/>
                <a:cs typeface="Times New Roman"/>
              </a:rPr>
              <a:t>Admin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can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manage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all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user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but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lang="en-US" sz="1600" spc="-40" dirty="0">
                <a:latin typeface="Times New Roman"/>
                <a:cs typeface="Times New Roman"/>
              </a:rPr>
              <a:t>User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and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lang="en-US" sz="1600" spc="-35" dirty="0">
                <a:latin typeface="Times New Roman"/>
                <a:cs typeface="Times New Roman"/>
              </a:rPr>
              <a:t>Instructor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can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only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manage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their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own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profile.</a:t>
            </a: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1600" dirty="0">
              <a:latin typeface="Times New Roman"/>
              <a:cs typeface="Times New Roman"/>
            </a:endParaRPr>
          </a:p>
          <a:p>
            <a:pPr marL="385445" indent="-372745">
              <a:lnSpc>
                <a:spcPct val="100000"/>
              </a:lnSpc>
              <a:buFont typeface="Yu Gothic UI"/>
              <a:buChar char="□"/>
              <a:tabLst>
                <a:tab pos="385445" algn="l"/>
              </a:tabLst>
            </a:pPr>
            <a:r>
              <a:rPr sz="1800" b="1" dirty="0">
                <a:latin typeface="Times New Roman"/>
                <a:cs typeface="Times New Roman"/>
              </a:rPr>
              <a:t>Manage</a:t>
            </a:r>
            <a:r>
              <a:rPr sz="1800" b="1" spc="-95" dirty="0">
                <a:latin typeface="Times New Roman"/>
                <a:cs typeface="Times New Roman"/>
              </a:rPr>
              <a:t> </a:t>
            </a:r>
            <a:r>
              <a:rPr lang="en-US" b="1" spc="-10" dirty="0">
                <a:latin typeface="Times New Roman"/>
                <a:cs typeface="Times New Roman"/>
              </a:rPr>
              <a:t>Courses</a:t>
            </a:r>
            <a:r>
              <a:rPr sz="1800" b="1" spc="-10" dirty="0">
                <a:latin typeface="Times New Roman"/>
                <a:cs typeface="Times New Roman"/>
              </a:rPr>
              <a:t>:-</a:t>
            </a:r>
            <a:endParaRPr sz="1800" dirty="0">
              <a:latin typeface="Times New Roman"/>
              <a:cs typeface="Times New Roman"/>
            </a:endParaRPr>
          </a:p>
          <a:p>
            <a:pPr marL="499745">
              <a:lnSpc>
                <a:spcPct val="100000"/>
              </a:lnSpc>
              <a:spcBef>
                <a:spcPts val="990"/>
              </a:spcBef>
            </a:pP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admin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can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manage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all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lang="en-US" sz="1600" spc="-45" dirty="0">
                <a:latin typeface="Times New Roman"/>
                <a:cs typeface="Times New Roman"/>
              </a:rPr>
              <a:t>Courses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and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lang="en-US" sz="1600" spc="-45" dirty="0">
                <a:latin typeface="Times New Roman"/>
                <a:cs typeface="Times New Roman"/>
              </a:rPr>
              <a:t>Quiz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can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manage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their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own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product.</a:t>
            </a:r>
            <a:endParaRPr sz="16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758921" y="6217920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2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842503" y="6306779"/>
            <a:ext cx="198755" cy="18986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z="1100" spc="40" dirty="0">
                <a:solidFill>
                  <a:srgbClr val="FFFFFF"/>
                </a:solidFill>
                <a:latin typeface="Cambria"/>
                <a:cs typeface="Cambria"/>
              </a:rPr>
              <a:t>8</a:t>
            </a:fld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62288" y="0"/>
            <a:ext cx="1997849" cy="57822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54649" y="3253742"/>
            <a:ext cx="24822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11.</a:t>
            </a:r>
            <a:r>
              <a:rPr spc="-85" dirty="0"/>
              <a:t> </a:t>
            </a:r>
            <a:r>
              <a:rPr spc="-10" dirty="0"/>
              <a:t>OUTPUT</a:t>
            </a:r>
            <a:r>
              <a:rPr spc="-114" dirty="0"/>
              <a:t> </a:t>
            </a:r>
            <a:r>
              <a:rPr spc="-10" dirty="0"/>
              <a:t>DESIGN</a:t>
            </a:r>
          </a:p>
        </p:txBody>
      </p:sp>
      <p:sp>
        <p:nvSpPr>
          <p:cNvPr id="4" name="object 4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80</a:t>
            </a:fld>
            <a:endParaRPr spc="40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62288" y="0"/>
            <a:ext cx="1997849" cy="57822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4370" y="3253785"/>
            <a:ext cx="48025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11.1</a:t>
            </a:r>
            <a:r>
              <a:rPr u="heavy" spc="-11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spc="-1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OUTPUT</a:t>
            </a:r>
            <a:r>
              <a:rPr u="heavy" spc="-9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DESIGN</a:t>
            </a:r>
            <a:r>
              <a:rPr u="heavy" spc="-6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spc="-1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FOR</a:t>
            </a:r>
            <a:r>
              <a:rPr u="heavy" spc="-114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ADMIN</a:t>
            </a:r>
            <a:r>
              <a:rPr u="heavy" spc="-6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spc="-2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SIDE</a:t>
            </a:r>
          </a:p>
        </p:txBody>
      </p:sp>
      <p:sp>
        <p:nvSpPr>
          <p:cNvPr id="4" name="object 4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81</a:t>
            </a:fld>
            <a:endParaRPr spc="40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5529" y="5369402"/>
            <a:ext cx="104762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Description: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-</a:t>
            </a:r>
            <a:r>
              <a:rPr sz="1600" spc="-6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This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admin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dashboard,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where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admin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gets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direct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link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to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particular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page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and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can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see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product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,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bid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and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winners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from</a:t>
            </a:r>
            <a:r>
              <a:rPr sz="1600" spc="-5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dashboard.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1369" rIns="0" bIns="0" rtlCol="0">
            <a:spAutoFit/>
          </a:bodyPr>
          <a:lstStyle/>
          <a:p>
            <a:pPr marL="2155825">
              <a:lnSpc>
                <a:spcPct val="100000"/>
              </a:lnSpc>
              <a:spcBef>
                <a:spcPts val="100"/>
              </a:spcBef>
            </a:pPr>
            <a:r>
              <a:rPr sz="1800" u="none" dirty="0">
                <a:solidFill>
                  <a:srgbClr val="000000"/>
                </a:solidFill>
              </a:rPr>
              <a:t>Admin</a:t>
            </a:r>
            <a:r>
              <a:rPr sz="1800" u="none" spc="-25" dirty="0">
                <a:solidFill>
                  <a:srgbClr val="000000"/>
                </a:solidFill>
              </a:rPr>
              <a:t> </a:t>
            </a:r>
            <a:r>
              <a:rPr sz="1800" u="none" spc="-10" dirty="0">
                <a:solidFill>
                  <a:srgbClr val="000000"/>
                </a:solidFill>
              </a:rPr>
              <a:t>Dashboard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2504" y="914400"/>
            <a:ext cx="10999895" cy="411956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82</a:t>
            </a:fld>
            <a:endParaRPr spc="40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5529" y="5674202"/>
            <a:ext cx="105848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Description: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-</a:t>
            </a:r>
            <a:r>
              <a:rPr sz="1600" spc="-7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This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product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report,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where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admin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can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see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all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product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and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perform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some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operation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like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add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,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update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and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delete product.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1369" rIns="0" bIns="0" rtlCol="0">
            <a:spAutoFit/>
          </a:bodyPr>
          <a:lstStyle/>
          <a:p>
            <a:pPr marL="2331720">
              <a:lnSpc>
                <a:spcPct val="100000"/>
              </a:lnSpc>
              <a:spcBef>
                <a:spcPts val="100"/>
              </a:spcBef>
            </a:pPr>
            <a:r>
              <a:rPr sz="1800" u="none" dirty="0">
                <a:solidFill>
                  <a:srgbClr val="000000"/>
                </a:solidFill>
              </a:rPr>
              <a:t>Product</a:t>
            </a:r>
            <a:r>
              <a:rPr sz="1800" u="none" spc="-60" dirty="0">
                <a:solidFill>
                  <a:srgbClr val="000000"/>
                </a:solidFill>
              </a:rPr>
              <a:t> </a:t>
            </a:r>
            <a:r>
              <a:rPr sz="1800" u="none" spc="-10" dirty="0">
                <a:solidFill>
                  <a:srgbClr val="000000"/>
                </a:solidFill>
              </a:rPr>
              <a:t>report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2504" y="914400"/>
            <a:ext cx="10972799" cy="449579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83</a:t>
            </a:fld>
            <a:endParaRPr spc="40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5529" y="4988402"/>
            <a:ext cx="97802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Description: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-</a:t>
            </a:r>
            <a:r>
              <a:rPr sz="1600" spc="-6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This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bid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report,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where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admin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can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see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all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bid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and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perform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some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operation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like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update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and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delete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20" dirty="0">
                <a:solidFill>
                  <a:srgbClr val="262626"/>
                </a:solidFill>
                <a:latin typeface="Times New Roman"/>
                <a:cs typeface="Times New Roman"/>
              </a:rPr>
              <a:t>bid.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1369" rIns="0" bIns="0" rtlCol="0">
            <a:spAutoFit/>
          </a:bodyPr>
          <a:lstStyle/>
          <a:p>
            <a:pPr marL="2552065">
              <a:lnSpc>
                <a:spcPct val="100000"/>
              </a:lnSpc>
              <a:spcBef>
                <a:spcPts val="100"/>
              </a:spcBef>
            </a:pPr>
            <a:r>
              <a:rPr sz="1800" u="none" dirty="0">
                <a:solidFill>
                  <a:srgbClr val="000000"/>
                </a:solidFill>
              </a:rPr>
              <a:t>Bid</a:t>
            </a:r>
            <a:r>
              <a:rPr sz="1800" u="none" spc="-15" dirty="0">
                <a:solidFill>
                  <a:srgbClr val="000000"/>
                </a:solidFill>
              </a:rPr>
              <a:t> </a:t>
            </a:r>
            <a:r>
              <a:rPr sz="1800" u="none" spc="-10" dirty="0">
                <a:solidFill>
                  <a:srgbClr val="000000"/>
                </a:solidFill>
              </a:rPr>
              <a:t>report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2504" y="933450"/>
            <a:ext cx="10972799" cy="371474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84</a:t>
            </a:fld>
            <a:endParaRPr spc="40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5529" y="4912202"/>
            <a:ext cx="102431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Description: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-</a:t>
            </a:r>
            <a:r>
              <a:rPr sz="1600" spc="-6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This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check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bid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report,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where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admin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can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see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all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the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bid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that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have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given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on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product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and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also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accept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bid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and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see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information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of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bidder.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1369" rIns="0" bIns="0" rtlCol="0">
            <a:spAutoFit/>
          </a:bodyPr>
          <a:lstStyle/>
          <a:p>
            <a:pPr marL="2225040">
              <a:lnSpc>
                <a:spcPct val="100000"/>
              </a:lnSpc>
              <a:spcBef>
                <a:spcPts val="100"/>
              </a:spcBef>
            </a:pPr>
            <a:r>
              <a:rPr sz="1800" u="none" dirty="0">
                <a:solidFill>
                  <a:srgbClr val="000000"/>
                </a:solidFill>
              </a:rPr>
              <a:t>Check</a:t>
            </a:r>
            <a:r>
              <a:rPr sz="1800" u="none" spc="-50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bid</a:t>
            </a:r>
            <a:r>
              <a:rPr sz="1800" u="none" spc="-45" dirty="0">
                <a:solidFill>
                  <a:srgbClr val="000000"/>
                </a:solidFill>
              </a:rPr>
              <a:t> </a:t>
            </a:r>
            <a:r>
              <a:rPr sz="1800" u="none" spc="-10" dirty="0">
                <a:solidFill>
                  <a:srgbClr val="000000"/>
                </a:solidFill>
              </a:rPr>
              <a:t>report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2504" y="933450"/>
            <a:ext cx="10972799" cy="371474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85</a:t>
            </a:fld>
            <a:endParaRPr spc="40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2625" y="6055202"/>
            <a:ext cx="59874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Description: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-</a:t>
            </a:r>
            <a:r>
              <a:rPr sz="1600" spc="-6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This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winner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report,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where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admin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can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see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all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the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winners.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287" y="411534"/>
            <a:ext cx="1440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Winner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report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99" y="914400"/>
            <a:ext cx="10972800" cy="4915154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86</a:t>
            </a:fld>
            <a:endParaRPr spc="40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5532" y="5046472"/>
            <a:ext cx="106997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Description: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-</a:t>
            </a:r>
            <a:r>
              <a:rPr sz="1600" spc="-6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This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users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report,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where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admin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can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see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all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users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and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perform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some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operation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like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add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,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update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and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delete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users.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1369" rIns="0" bIns="0" rtlCol="0">
            <a:spAutoFit/>
          </a:bodyPr>
          <a:lstStyle/>
          <a:p>
            <a:pPr marL="2496820">
              <a:lnSpc>
                <a:spcPct val="100000"/>
              </a:lnSpc>
              <a:spcBef>
                <a:spcPts val="100"/>
              </a:spcBef>
            </a:pPr>
            <a:r>
              <a:rPr sz="1800" u="none" dirty="0">
                <a:solidFill>
                  <a:srgbClr val="000000"/>
                </a:solidFill>
              </a:rPr>
              <a:t>User</a:t>
            </a:r>
            <a:r>
              <a:rPr sz="1800" u="none" spc="-90" dirty="0">
                <a:solidFill>
                  <a:srgbClr val="000000"/>
                </a:solidFill>
              </a:rPr>
              <a:t> </a:t>
            </a:r>
            <a:r>
              <a:rPr sz="1800" u="none" spc="-10" dirty="0">
                <a:solidFill>
                  <a:srgbClr val="000000"/>
                </a:solidFill>
              </a:rPr>
              <a:t>report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2507" y="971422"/>
            <a:ext cx="10999890" cy="371474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87</a:t>
            </a:fld>
            <a:endParaRPr spc="40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62288" y="0"/>
            <a:ext cx="1997849" cy="57822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78061" y="3253785"/>
            <a:ext cx="56349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11.2</a:t>
            </a:r>
            <a:r>
              <a:rPr u="heavy" spc="-10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spc="-1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OUTPUT</a:t>
            </a:r>
            <a:r>
              <a:rPr u="heavy" spc="-9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DESIGN</a:t>
            </a:r>
            <a:r>
              <a:rPr u="heavy" spc="-6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spc="-1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FOR</a:t>
            </a:r>
            <a:r>
              <a:rPr u="heavy" spc="-114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spc="-1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AUCTIONEER</a:t>
            </a:r>
            <a:r>
              <a:rPr u="heavy" spc="-6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spc="-2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SIDE</a:t>
            </a:r>
          </a:p>
        </p:txBody>
      </p:sp>
      <p:sp>
        <p:nvSpPr>
          <p:cNvPr id="4" name="object 4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88</a:t>
            </a:fld>
            <a:endParaRPr spc="40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5529" y="5351272"/>
            <a:ext cx="105898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Description: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-</a:t>
            </a:r>
            <a:r>
              <a:rPr sz="1600" spc="-7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This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auctioneer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dashboard,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where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auctioneer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gets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direct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link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to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particular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page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and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can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see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product,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check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bid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and</a:t>
            </a:r>
            <a:r>
              <a:rPr sz="1600" spc="-5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winners</a:t>
            </a:r>
            <a:r>
              <a:rPr sz="1600" spc="-5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from</a:t>
            </a:r>
            <a:r>
              <a:rPr sz="1600" spc="-5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dashboard.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1369" rIns="0" bIns="0" rtlCol="0">
            <a:spAutoFit/>
          </a:bodyPr>
          <a:lstStyle/>
          <a:p>
            <a:pPr marL="1955164">
              <a:lnSpc>
                <a:spcPct val="100000"/>
              </a:lnSpc>
              <a:spcBef>
                <a:spcPts val="100"/>
              </a:spcBef>
            </a:pPr>
            <a:r>
              <a:rPr sz="1800" u="none" spc="-10" dirty="0">
                <a:solidFill>
                  <a:srgbClr val="000000"/>
                </a:solidFill>
              </a:rPr>
              <a:t>Auctioneer</a:t>
            </a:r>
            <a:r>
              <a:rPr sz="1800" u="none" spc="-65" dirty="0">
                <a:solidFill>
                  <a:srgbClr val="000000"/>
                </a:solidFill>
              </a:rPr>
              <a:t> </a:t>
            </a:r>
            <a:r>
              <a:rPr sz="1800" u="none" spc="-10" dirty="0">
                <a:solidFill>
                  <a:srgbClr val="000000"/>
                </a:solidFill>
              </a:rPr>
              <a:t>Dashboard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2503" y="914400"/>
            <a:ext cx="10972799" cy="4124324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89</a:t>
            </a:fld>
            <a:endParaRPr spc="4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6037" y="0"/>
            <a:ext cx="1965962" cy="56899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30763" y="243842"/>
            <a:ext cx="33312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5.</a:t>
            </a:r>
            <a:r>
              <a:rPr spc="-45" dirty="0"/>
              <a:t> </a:t>
            </a:r>
            <a:r>
              <a:rPr dirty="0"/>
              <a:t>SYSTEM</a:t>
            </a:r>
            <a:r>
              <a:rPr spc="-50" dirty="0"/>
              <a:t> </a:t>
            </a:r>
            <a:r>
              <a:rPr spc="-10" dirty="0"/>
              <a:t>REQUIREMENT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759175" y="867564"/>
            <a:ext cx="4669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5.1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MINIMUM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Times New Roman"/>
                <a:cs typeface="Times New Roman"/>
              </a:rPr>
              <a:t>SOFTWARE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REQUIREMENT</a:t>
            </a:r>
            <a:endParaRPr sz="1800">
              <a:latin typeface="Times New Roman"/>
              <a:cs typeface="Times New Roman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619090"/>
              </p:ext>
            </p:extLst>
          </p:nvPr>
        </p:nvGraphicFramePr>
        <p:xfrm>
          <a:off x="806450" y="1670050"/>
          <a:ext cx="1056640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8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Server</a:t>
                      </a:r>
                      <a:r>
                        <a:rPr sz="1800" b="1" spc="3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dirty="0">
                          <a:latin typeface="Times New Roman"/>
                          <a:cs typeface="Times New Roman"/>
                        </a:rPr>
                        <a:t>Side</a:t>
                      </a:r>
                      <a:r>
                        <a:rPr sz="1800" b="1" spc="3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Requirement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Operating</a:t>
                      </a:r>
                      <a:r>
                        <a:rPr sz="1800" b="1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System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Window</a:t>
                      </a:r>
                      <a:r>
                        <a:rPr sz="16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Server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2003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or</a:t>
                      </a:r>
                      <a:r>
                        <a:rPr sz="1600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Any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Compatible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Server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OS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Web</a:t>
                      </a:r>
                      <a:r>
                        <a:rPr sz="1800" b="1" spc="-1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Server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APACHE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spc="-20" dirty="0">
                          <a:latin typeface="Times New Roman"/>
                          <a:cs typeface="Times New Roman"/>
                        </a:rPr>
                        <a:t>Front-</a:t>
                      </a:r>
                      <a:r>
                        <a:rPr sz="1800" b="1" dirty="0">
                          <a:latin typeface="Times New Roman"/>
                          <a:cs typeface="Times New Roman"/>
                        </a:rPr>
                        <a:t>End</a:t>
                      </a: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20" dirty="0">
                          <a:latin typeface="Times New Roman"/>
                          <a:cs typeface="Times New Roman"/>
                        </a:rPr>
                        <a:t>Tools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23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0D0D0D"/>
                          </a:solidFill>
                          <a:ea typeface="+mn-lt"/>
                          <a:cs typeface="+mn-lt"/>
                        </a:rPr>
                        <a:t>HTML, CSS, JavaScript, React.js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Back-</a:t>
                      </a:r>
                      <a:r>
                        <a:rPr sz="1800" b="1" dirty="0">
                          <a:latin typeface="Times New Roman"/>
                          <a:cs typeface="Times New Roman"/>
                        </a:rPr>
                        <a:t>End</a:t>
                      </a:r>
                      <a:r>
                        <a:rPr sz="1800" b="1" spc="-20" dirty="0">
                          <a:latin typeface="Times New Roman"/>
                          <a:cs typeface="Times New Roman"/>
                        </a:rPr>
                        <a:t> Tool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23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0D0D0D"/>
                          </a:solidFill>
                          <a:ea typeface="+mn-lt"/>
                          <a:cs typeface="+mn-lt"/>
                        </a:rPr>
                        <a:t>Node.js/MongoDB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806450" y="4260850"/>
          <a:ext cx="1056640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20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5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Client</a:t>
                      </a:r>
                      <a:r>
                        <a:rPr sz="1800" b="1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dirty="0">
                          <a:latin typeface="Times New Roman"/>
                          <a:cs typeface="Times New Roman"/>
                        </a:rPr>
                        <a:t>Side</a:t>
                      </a:r>
                      <a:r>
                        <a:rPr sz="1800" b="1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Requirement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Operating</a:t>
                      </a:r>
                      <a:r>
                        <a:rPr sz="1800" b="1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System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Window</a:t>
                      </a:r>
                      <a:r>
                        <a:rPr sz="1600" spc="3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XP</a:t>
                      </a:r>
                      <a:r>
                        <a:rPr sz="1600" spc="2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or</a:t>
                      </a:r>
                      <a:r>
                        <a:rPr sz="1600" spc="2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Any</a:t>
                      </a:r>
                      <a:r>
                        <a:rPr sz="1600" spc="3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Compatible</a:t>
                      </a:r>
                      <a:r>
                        <a:rPr sz="1600" spc="3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OS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Web</a:t>
                      </a:r>
                      <a:r>
                        <a:rPr sz="1800" b="1" spc="-1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Browser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35"/>
                        </a:spcBef>
                        <a:tabLst>
                          <a:tab pos="3197225" algn="l"/>
                        </a:tabLst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Google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Chrome</a:t>
                      </a:r>
                      <a:r>
                        <a:rPr sz="16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or</a:t>
                      </a:r>
                      <a:r>
                        <a:rPr sz="1600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Any</a:t>
                      </a:r>
                      <a:r>
                        <a:rPr sz="1600" spc="3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Compatible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Browser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10758921" y="6217920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2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842503" y="6306779"/>
            <a:ext cx="198755" cy="18986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z="1100" spc="40" dirty="0">
                <a:solidFill>
                  <a:srgbClr val="FFFFFF"/>
                </a:solidFill>
                <a:latin typeface="Cambria"/>
                <a:cs typeface="Cambria"/>
              </a:rPr>
              <a:t>9</a:t>
            </a:fld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5529" y="5293200"/>
            <a:ext cx="103879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Description:</a:t>
            </a:r>
            <a:r>
              <a:rPr sz="1600" spc="-5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-</a:t>
            </a:r>
            <a:r>
              <a:rPr sz="1600" spc="-6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This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5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product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report,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where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auctioneer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can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see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all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product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and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perform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some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operation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like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add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,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update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and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delete</a:t>
            </a:r>
            <a:r>
              <a:rPr sz="1600" spc="-7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product.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1369" rIns="0" bIns="0" rtlCol="0">
            <a:spAutoFit/>
          </a:bodyPr>
          <a:lstStyle/>
          <a:p>
            <a:pPr marL="2331720">
              <a:lnSpc>
                <a:spcPct val="100000"/>
              </a:lnSpc>
              <a:spcBef>
                <a:spcPts val="100"/>
              </a:spcBef>
            </a:pPr>
            <a:r>
              <a:rPr sz="1800" u="none" dirty="0">
                <a:solidFill>
                  <a:srgbClr val="000000"/>
                </a:solidFill>
              </a:rPr>
              <a:t>Product</a:t>
            </a:r>
            <a:r>
              <a:rPr sz="1800" u="none" spc="-60" dirty="0">
                <a:solidFill>
                  <a:srgbClr val="000000"/>
                </a:solidFill>
              </a:rPr>
              <a:t> </a:t>
            </a:r>
            <a:r>
              <a:rPr sz="1800" u="none" spc="-10" dirty="0">
                <a:solidFill>
                  <a:srgbClr val="000000"/>
                </a:solidFill>
              </a:rPr>
              <a:t>report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2504" y="952107"/>
            <a:ext cx="10972799" cy="4124324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90</a:t>
            </a:fld>
            <a:endParaRPr spc="40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5529" y="5496902"/>
            <a:ext cx="102831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Description: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-</a:t>
            </a:r>
            <a:r>
              <a:rPr sz="1600" spc="-6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This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check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bid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report,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where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auctioneer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can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see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all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bid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that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have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given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on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product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and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also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accept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bid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and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262626"/>
                </a:solidFill>
                <a:latin typeface="Times New Roman"/>
                <a:cs typeface="Times New Roman"/>
              </a:rPr>
              <a:t>see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information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of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bidder.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1369" rIns="0" bIns="0" rtlCol="0">
            <a:spAutoFit/>
          </a:bodyPr>
          <a:lstStyle/>
          <a:p>
            <a:pPr marL="2225040">
              <a:lnSpc>
                <a:spcPct val="100000"/>
              </a:lnSpc>
              <a:spcBef>
                <a:spcPts val="100"/>
              </a:spcBef>
            </a:pPr>
            <a:r>
              <a:rPr sz="1800" u="none" dirty="0">
                <a:solidFill>
                  <a:srgbClr val="000000"/>
                </a:solidFill>
              </a:rPr>
              <a:t>Check</a:t>
            </a:r>
            <a:r>
              <a:rPr sz="1800" u="none" spc="-50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bid</a:t>
            </a:r>
            <a:r>
              <a:rPr sz="1800" u="none" spc="-45" dirty="0">
                <a:solidFill>
                  <a:srgbClr val="000000"/>
                </a:solidFill>
              </a:rPr>
              <a:t> </a:t>
            </a:r>
            <a:r>
              <a:rPr sz="1800" u="none" spc="-10" dirty="0">
                <a:solidFill>
                  <a:srgbClr val="000000"/>
                </a:solidFill>
              </a:rPr>
              <a:t>report</a:t>
            </a:r>
            <a:endParaRPr sz="1800"/>
          </a:p>
        </p:txBody>
      </p:sp>
      <p:grpSp>
        <p:nvGrpSpPr>
          <p:cNvPr id="4" name="object 4"/>
          <p:cNvGrpSpPr/>
          <p:nvPr/>
        </p:nvGrpSpPr>
        <p:grpSpPr>
          <a:xfrm>
            <a:off x="582501" y="904875"/>
            <a:ext cx="10972800" cy="4172585"/>
            <a:chOff x="582501" y="904875"/>
            <a:chExt cx="10972800" cy="41725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2501" y="904875"/>
              <a:ext cx="10972799" cy="41243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2501" y="952893"/>
              <a:ext cx="10972799" cy="4124324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91</a:t>
            </a:fld>
            <a:endParaRPr spc="40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5529" y="5046472"/>
            <a:ext cx="63258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Description: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-</a:t>
            </a:r>
            <a:r>
              <a:rPr sz="1600" spc="-6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This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winner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report,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where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auctioneer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can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see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all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winners.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5287" y="411534"/>
            <a:ext cx="1440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Winner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report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82504" y="914400"/>
            <a:ext cx="10972800" cy="3876675"/>
            <a:chOff x="582504" y="914400"/>
            <a:chExt cx="10972800" cy="38766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2504" y="914400"/>
              <a:ext cx="10972799" cy="38385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2504" y="952107"/>
              <a:ext cx="10972799" cy="3838574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92</a:t>
            </a:fld>
            <a:endParaRPr spc="40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62288" y="0"/>
            <a:ext cx="1997849" cy="57822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37834" y="3253785"/>
            <a:ext cx="49155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11.3</a:t>
            </a:r>
            <a:r>
              <a:rPr u="heavy" spc="-7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spc="-1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OUTPUT</a:t>
            </a:r>
            <a:r>
              <a:rPr u="heavy" spc="-1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DESIGN</a:t>
            </a:r>
            <a:r>
              <a:rPr u="heavy" spc="-7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FOR</a:t>
            </a:r>
            <a:r>
              <a:rPr u="heavy" spc="-7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BIDDER</a:t>
            </a:r>
            <a:r>
              <a:rPr u="heavy" spc="-7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spc="-2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SIDE</a:t>
            </a:r>
          </a:p>
        </p:txBody>
      </p:sp>
      <p:sp>
        <p:nvSpPr>
          <p:cNvPr id="4" name="object 4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93</a:t>
            </a:fld>
            <a:endParaRPr spc="40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5529" y="5293202"/>
            <a:ext cx="106737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Description: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-</a:t>
            </a:r>
            <a:r>
              <a:rPr sz="1600" spc="-6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This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bidder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dashboard,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where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bidder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gets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direct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link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to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particular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page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and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can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see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bid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and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all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winning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product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from</a:t>
            </a:r>
            <a:r>
              <a:rPr sz="1600" spc="-5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dashboard.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1369" rIns="0" bIns="0" rtlCol="0">
            <a:spAutoFit/>
          </a:bodyPr>
          <a:lstStyle/>
          <a:p>
            <a:pPr marL="2157730">
              <a:lnSpc>
                <a:spcPct val="100000"/>
              </a:lnSpc>
              <a:spcBef>
                <a:spcPts val="100"/>
              </a:spcBef>
            </a:pPr>
            <a:r>
              <a:rPr sz="1800" u="none" dirty="0">
                <a:solidFill>
                  <a:srgbClr val="000000"/>
                </a:solidFill>
              </a:rPr>
              <a:t>Bidder</a:t>
            </a:r>
            <a:r>
              <a:rPr sz="1800" u="none" spc="-60" dirty="0">
                <a:solidFill>
                  <a:srgbClr val="000000"/>
                </a:solidFill>
              </a:rPr>
              <a:t> </a:t>
            </a:r>
            <a:r>
              <a:rPr sz="1800" u="none" spc="-10" dirty="0">
                <a:solidFill>
                  <a:srgbClr val="000000"/>
                </a:solidFill>
              </a:rPr>
              <a:t>Dashboard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2504" y="914399"/>
            <a:ext cx="10972799" cy="411956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94</a:t>
            </a:fld>
            <a:endParaRPr spc="40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5529" y="4970272"/>
            <a:ext cx="94932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Description: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-</a:t>
            </a:r>
            <a:r>
              <a:rPr sz="1600" spc="-6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This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bid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report,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where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bidder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can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see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all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bid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and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perform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some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operation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like</a:t>
            </a:r>
            <a:r>
              <a:rPr sz="1600" spc="-4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update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and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delete</a:t>
            </a:r>
            <a:r>
              <a:rPr sz="1600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20" dirty="0">
                <a:solidFill>
                  <a:srgbClr val="262626"/>
                </a:solidFill>
                <a:latin typeface="Times New Roman"/>
                <a:cs typeface="Times New Roman"/>
              </a:rPr>
              <a:t>bid.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1369" rIns="0" bIns="0" rtlCol="0">
            <a:spAutoFit/>
          </a:bodyPr>
          <a:lstStyle/>
          <a:p>
            <a:pPr marL="2552065">
              <a:lnSpc>
                <a:spcPct val="100000"/>
              </a:lnSpc>
              <a:spcBef>
                <a:spcPts val="100"/>
              </a:spcBef>
            </a:pPr>
            <a:r>
              <a:rPr sz="1800" u="none" dirty="0">
                <a:solidFill>
                  <a:srgbClr val="000000"/>
                </a:solidFill>
              </a:rPr>
              <a:t>Bid</a:t>
            </a:r>
            <a:r>
              <a:rPr sz="1800" u="none" spc="-15" dirty="0">
                <a:solidFill>
                  <a:srgbClr val="000000"/>
                </a:solidFill>
              </a:rPr>
              <a:t> </a:t>
            </a:r>
            <a:r>
              <a:rPr sz="1800" u="none" spc="-10" dirty="0">
                <a:solidFill>
                  <a:srgbClr val="000000"/>
                </a:solidFill>
              </a:rPr>
              <a:t>report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2504" y="952107"/>
            <a:ext cx="10972799" cy="370998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799622" y="64922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182849" y="365699"/>
                </a:moveTo>
                <a:lnTo>
                  <a:pt x="134241" y="359168"/>
                </a:lnTo>
                <a:lnTo>
                  <a:pt x="90562" y="340735"/>
                </a:lnTo>
                <a:lnTo>
                  <a:pt x="53555" y="312144"/>
                </a:lnTo>
                <a:lnTo>
                  <a:pt x="24964" y="275137"/>
                </a:lnTo>
                <a:lnTo>
                  <a:pt x="6531" y="231458"/>
                </a:lnTo>
                <a:lnTo>
                  <a:pt x="0" y="182849"/>
                </a:lnTo>
                <a:lnTo>
                  <a:pt x="6531" y="134241"/>
                </a:lnTo>
                <a:lnTo>
                  <a:pt x="24964" y="90561"/>
                </a:lnTo>
                <a:lnTo>
                  <a:pt x="53555" y="53555"/>
                </a:lnTo>
                <a:lnTo>
                  <a:pt x="90562" y="24964"/>
                </a:lnTo>
                <a:lnTo>
                  <a:pt x="134241" y="6531"/>
                </a:lnTo>
                <a:lnTo>
                  <a:pt x="182849" y="0"/>
                </a:lnTo>
                <a:lnTo>
                  <a:pt x="218689" y="3545"/>
                </a:lnTo>
                <a:lnTo>
                  <a:pt x="284295" y="30720"/>
                </a:lnTo>
                <a:lnTo>
                  <a:pt x="334979" y="81404"/>
                </a:lnTo>
                <a:lnTo>
                  <a:pt x="362154" y="147011"/>
                </a:lnTo>
                <a:lnTo>
                  <a:pt x="365699" y="182849"/>
                </a:lnTo>
                <a:lnTo>
                  <a:pt x="359168" y="231458"/>
                </a:lnTo>
                <a:lnTo>
                  <a:pt x="340735" y="275137"/>
                </a:lnTo>
                <a:lnTo>
                  <a:pt x="312144" y="312144"/>
                </a:lnTo>
                <a:lnTo>
                  <a:pt x="275137" y="340735"/>
                </a:lnTo>
                <a:lnTo>
                  <a:pt x="231458" y="359168"/>
                </a:lnTo>
                <a:lnTo>
                  <a:pt x="1828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95</a:t>
            </a:fld>
            <a:endParaRPr spc="40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5529" y="4970272"/>
            <a:ext cx="68326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Description: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-</a:t>
            </a:r>
            <a:r>
              <a:rPr sz="1600" spc="-6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This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is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won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product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report,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where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bidder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can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see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all</a:t>
            </a:r>
            <a:r>
              <a:rPr sz="1600" spc="-3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the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62626"/>
                </a:solidFill>
                <a:latin typeface="Times New Roman"/>
                <a:cs typeface="Times New Roman"/>
              </a:rPr>
              <a:t>won</a:t>
            </a:r>
            <a:r>
              <a:rPr sz="1600" spc="-3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Times New Roman"/>
                <a:cs typeface="Times New Roman"/>
              </a:rPr>
              <a:t>product.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1369" rIns="0" bIns="0" rtlCol="0">
            <a:spAutoFit/>
          </a:bodyPr>
          <a:lstStyle/>
          <a:p>
            <a:pPr marL="1022350">
              <a:lnSpc>
                <a:spcPct val="100000"/>
              </a:lnSpc>
              <a:spcBef>
                <a:spcPts val="100"/>
              </a:spcBef>
            </a:pPr>
            <a:r>
              <a:rPr sz="1800" u="none" dirty="0">
                <a:solidFill>
                  <a:srgbClr val="000000"/>
                </a:solidFill>
              </a:rPr>
              <a:t>Won</a:t>
            </a:r>
            <a:r>
              <a:rPr sz="1800" u="none" spc="-114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product</a:t>
            </a:r>
            <a:r>
              <a:rPr sz="1800" u="none" spc="-60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report</a:t>
            </a:r>
            <a:r>
              <a:rPr sz="1800" u="none" spc="-60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/</a:t>
            </a:r>
            <a:r>
              <a:rPr sz="1800" u="none" spc="-114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Accepted</a:t>
            </a:r>
            <a:r>
              <a:rPr sz="1800" u="none" spc="-65" dirty="0">
                <a:solidFill>
                  <a:srgbClr val="000000"/>
                </a:solidFill>
              </a:rPr>
              <a:t> </a:t>
            </a:r>
            <a:r>
              <a:rPr sz="1800" u="none" dirty="0">
                <a:solidFill>
                  <a:srgbClr val="000000"/>
                </a:solidFill>
              </a:rPr>
              <a:t>bid</a:t>
            </a:r>
            <a:r>
              <a:rPr sz="1800" u="none" spc="-60" dirty="0">
                <a:solidFill>
                  <a:srgbClr val="000000"/>
                </a:solidFill>
              </a:rPr>
              <a:t> </a:t>
            </a:r>
            <a:r>
              <a:rPr sz="1800" u="none" spc="-10" dirty="0">
                <a:solidFill>
                  <a:srgbClr val="000000"/>
                </a:solidFill>
              </a:rPr>
              <a:t>report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2504" y="952107"/>
            <a:ext cx="10972799" cy="370998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799627" y="6492299"/>
            <a:ext cx="562610" cy="365760"/>
          </a:xfrm>
          <a:custGeom>
            <a:avLst/>
            <a:gdLst/>
            <a:ahLst/>
            <a:cxnLst/>
            <a:rect l="l" t="t" r="r" b="b"/>
            <a:pathLst>
              <a:path w="562609" h="365759">
                <a:moveTo>
                  <a:pt x="281249" y="365699"/>
                </a:moveTo>
                <a:lnTo>
                  <a:pt x="224568" y="361985"/>
                </a:lnTo>
                <a:lnTo>
                  <a:pt x="171774" y="351330"/>
                </a:lnTo>
                <a:lnTo>
                  <a:pt x="124000" y="334472"/>
                </a:lnTo>
                <a:lnTo>
                  <a:pt x="82376" y="312144"/>
                </a:lnTo>
                <a:lnTo>
                  <a:pt x="48032" y="285083"/>
                </a:lnTo>
                <a:lnTo>
                  <a:pt x="22101" y="254023"/>
                </a:lnTo>
                <a:lnTo>
                  <a:pt x="0" y="182849"/>
                </a:lnTo>
                <a:lnTo>
                  <a:pt x="5713" y="145999"/>
                </a:lnTo>
                <a:lnTo>
                  <a:pt x="48032" y="80616"/>
                </a:lnTo>
                <a:lnTo>
                  <a:pt x="82376" y="53555"/>
                </a:lnTo>
                <a:lnTo>
                  <a:pt x="124000" y="31227"/>
                </a:lnTo>
                <a:lnTo>
                  <a:pt x="171774" y="14369"/>
                </a:lnTo>
                <a:lnTo>
                  <a:pt x="224568" y="3714"/>
                </a:lnTo>
                <a:lnTo>
                  <a:pt x="281249" y="0"/>
                </a:lnTo>
                <a:lnTo>
                  <a:pt x="337931" y="3714"/>
                </a:lnTo>
                <a:lnTo>
                  <a:pt x="390724" y="14369"/>
                </a:lnTo>
                <a:lnTo>
                  <a:pt x="438499" y="31227"/>
                </a:lnTo>
                <a:lnTo>
                  <a:pt x="480123" y="53555"/>
                </a:lnTo>
                <a:lnTo>
                  <a:pt x="514466" y="80616"/>
                </a:lnTo>
                <a:lnTo>
                  <a:pt x="540397" y="111676"/>
                </a:lnTo>
                <a:lnTo>
                  <a:pt x="562499" y="182849"/>
                </a:lnTo>
                <a:lnTo>
                  <a:pt x="556785" y="219700"/>
                </a:lnTo>
                <a:lnTo>
                  <a:pt x="514466" y="285083"/>
                </a:lnTo>
                <a:lnTo>
                  <a:pt x="480123" y="312144"/>
                </a:lnTo>
                <a:lnTo>
                  <a:pt x="438499" y="334472"/>
                </a:lnTo>
                <a:lnTo>
                  <a:pt x="390724" y="351330"/>
                </a:lnTo>
                <a:lnTo>
                  <a:pt x="337931" y="361985"/>
                </a:lnTo>
                <a:lnTo>
                  <a:pt x="2812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96</a:t>
            </a:fld>
            <a:endParaRPr spc="40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99627" y="6492299"/>
            <a:ext cx="562610" cy="365760"/>
          </a:xfrm>
          <a:custGeom>
            <a:avLst/>
            <a:gdLst/>
            <a:ahLst/>
            <a:cxnLst/>
            <a:rect l="l" t="t" r="r" b="b"/>
            <a:pathLst>
              <a:path w="562609" h="365759">
                <a:moveTo>
                  <a:pt x="281249" y="365699"/>
                </a:moveTo>
                <a:lnTo>
                  <a:pt x="224568" y="361985"/>
                </a:lnTo>
                <a:lnTo>
                  <a:pt x="171774" y="351330"/>
                </a:lnTo>
                <a:lnTo>
                  <a:pt x="124000" y="334472"/>
                </a:lnTo>
                <a:lnTo>
                  <a:pt x="82376" y="312144"/>
                </a:lnTo>
                <a:lnTo>
                  <a:pt x="48032" y="285083"/>
                </a:lnTo>
                <a:lnTo>
                  <a:pt x="22101" y="254023"/>
                </a:lnTo>
                <a:lnTo>
                  <a:pt x="0" y="182849"/>
                </a:lnTo>
                <a:lnTo>
                  <a:pt x="5713" y="145999"/>
                </a:lnTo>
                <a:lnTo>
                  <a:pt x="48032" y="80616"/>
                </a:lnTo>
                <a:lnTo>
                  <a:pt x="82376" y="53555"/>
                </a:lnTo>
                <a:lnTo>
                  <a:pt x="124000" y="31227"/>
                </a:lnTo>
                <a:lnTo>
                  <a:pt x="171774" y="14369"/>
                </a:lnTo>
                <a:lnTo>
                  <a:pt x="224568" y="3714"/>
                </a:lnTo>
                <a:lnTo>
                  <a:pt x="281249" y="0"/>
                </a:lnTo>
                <a:lnTo>
                  <a:pt x="337931" y="3714"/>
                </a:lnTo>
                <a:lnTo>
                  <a:pt x="390724" y="14369"/>
                </a:lnTo>
                <a:lnTo>
                  <a:pt x="438499" y="31227"/>
                </a:lnTo>
                <a:lnTo>
                  <a:pt x="480123" y="53555"/>
                </a:lnTo>
                <a:lnTo>
                  <a:pt x="514466" y="80616"/>
                </a:lnTo>
                <a:lnTo>
                  <a:pt x="540397" y="111676"/>
                </a:lnTo>
                <a:lnTo>
                  <a:pt x="562499" y="182849"/>
                </a:lnTo>
                <a:lnTo>
                  <a:pt x="556785" y="219700"/>
                </a:lnTo>
                <a:lnTo>
                  <a:pt x="514466" y="285083"/>
                </a:lnTo>
                <a:lnTo>
                  <a:pt x="480123" y="312144"/>
                </a:lnTo>
                <a:lnTo>
                  <a:pt x="438499" y="334472"/>
                </a:lnTo>
                <a:lnTo>
                  <a:pt x="390724" y="351330"/>
                </a:lnTo>
                <a:lnTo>
                  <a:pt x="337931" y="361985"/>
                </a:lnTo>
                <a:lnTo>
                  <a:pt x="2812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96753" y="1251392"/>
          <a:ext cx="11518900" cy="4730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67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8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67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96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964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2105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spc="-25" dirty="0">
                          <a:latin typeface="Times New Roman"/>
                          <a:cs typeface="Times New Roman"/>
                        </a:rPr>
                        <a:t>No.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spc="-30" dirty="0">
                          <a:latin typeface="Times New Roman"/>
                          <a:cs typeface="Times New Roman"/>
                        </a:rPr>
                        <a:t>Test</a:t>
                      </a:r>
                      <a:r>
                        <a:rPr sz="1800" b="1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Condition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Description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Expected</a:t>
                      </a:r>
                      <a:r>
                        <a:rPr sz="1800" b="1" spc="-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Result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Actual</a:t>
                      </a:r>
                      <a:r>
                        <a:rPr sz="1800" b="1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Output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Status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3775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66675">
                        <a:lnSpc>
                          <a:spcPct val="100000"/>
                        </a:lnSpc>
                      </a:pP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66675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Registration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marR="234315">
                        <a:lnSpc>
                          <a:spcPts val="192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Click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on</a:t>
                      </a:r>
                      <a:r>
                        <a:rPr sz="16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sign</a:t>
                      </a:r>
                      <a:r>
                        <a:rPr sz="16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up</a:t>
                      </a:r>
                      <a:r>
                        <a:rPr sz="16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button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without</a:t>
                      </a:r>
                      <a:r>
                        <a:rPr sz="16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Username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marR="720725">
                        <a:lnSpc>
                          <a:spcPts val="192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System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will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display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validation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message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marR="349250">
                        <a:lnSpc>
                          <a:spcPts val="192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System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display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message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like</a:t>
                      </a:r>
                      <a:r>
                        <a:rPr sz="16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“All</a:t>
                      </a: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fields</a:t>
                      </a:r>
                      <a:r>
                        <a:rPr sz="16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are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required”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55"/>
                        </a:lnSpc>
                      </a:pP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Pass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marR="234315">
                        <a:lnSpc>
                          <a:spcPts val="192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Click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on</a:t>
                      </a:r>
                      <a:r>
                        <a:rPr sz="16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sign</a:t>
                      </a:r>
                      <a:r>
                        <a:rPr sz="16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up</a:t>
                      </a:r>
                      <a:r>
                        <a:rPr sz="16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button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without</a:t>
                      </a:r>
                      <a:r>
                        <a:rPr sz="16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Email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marR="720725">
                        <a:lnSpc>
                          <a:spcPts val="192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System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will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display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validation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message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marR="349250">
                        <a:lnSpc>
                          <a:spcPts val="192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System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display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message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like</a:t>
                      </a:r>
                      <a:r>
                        <a:rPr sz="16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“All</a:t>
                      </a: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fields</a:t>
                      </a:r>
                      <a:r>
                        <a:rPr sz="16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are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required”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55"/>
                        </a:lnSpc>
                      </a:pP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Pass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156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marR="234315">
                        <a:lnSpc>
                          <a:spcPts val="192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Click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on</a:t>
                      </a:r>
                      <a:r>
                        <a:rPr sz="16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sign</a:t>
                      </a:r>
                      <a:r>
                        <a:rPr sz="16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up</a:t>
                      </a:r>
                      <a:r>
                        <a:rPr sz="16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button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16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invalid</a:t>
                      </a:r>
                      <a:r>
                        <a:rPr sz="16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mobile number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marR="720725">
                        <a:lnSpc>
                          <a:spcPts val="192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System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will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display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validation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message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marR="349250">
                        <a:lnSpc>
                          <a:spcPts val="192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System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display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message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like</a:t>
                      </a:r>
                      <a:r>
                        <a:rPr sz="16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“Enter</a:t>
                      </a:r>
                      <a:r>
                        <a:rPr sz="16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valid</a:t>
                      </a:r>
                      <a:r>
                        <a:rPr sz="16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phone number”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55"/>
                        </a:lnSpc>
                      </a:pP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Pass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156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marR="214629">
                        <a:lnSpc>
                          <a:spcPts val="192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Click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on</a:t>
                      </a:r>
                      <a:r>
                        <a:rPr sz="16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sign</a:t>
                      </a:r>
                      <a:r>
                        <a:rPr sz="16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up</a:t>
                      </a:r>
                      <a:r>
                        <a:rPr sz="16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button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16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all</a:t>
                      </a:r>
                      <a:r>
                        <a:rPr sz="16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valid</a:t>
                      </a:r>
                      <a:r>
                        <a:rPr sz="16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input</a:t>
                      </a:r>
                      <a:r>
                        <a:rPr sz="16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data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marR="168275">
                        <a:lnSpc>
                          <a:spcPts val="192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System</a:t>
                      </a: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will</a:t>
                      </a:r>
                      <a:r>
                        <a:rPr sz="16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register</a:t>
                      </a:r>
                      <a:r>
                        <a:rPr sz="16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6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new 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user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marR="349250">
                        <a:lnSpc>
                          <a:spcPts val="192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System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display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message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like</a:t>
                      </a:r>
                      <a:r>
                        <a:rPr sz="16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“Registration successful”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55"/>
                        </a:lnSpc>
                      </a:pP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Pass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97</a:t>
            </a:fld>
            <a:endParaRPr spc="40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5149" rIns="0" bIns="0" rtlCol="0">
            <a:spAutoFit/>
          </a:bodyPr>
          <a:lstStyle/>
          <a:p>
            <a:pPr marL="1242060">
              <a:lnSpc>
                <a:spcPct val="100000"/>
              </a:lnSpc>
              <a:spcBef>
                <a:spcPts val="100"/>
              </a:spcBef>
            </a:pPr>
            <a:r>
              <a:rPr dirty="0"/>
              <a:t>12.</a:t>
            </a:r>
            <a:r>
              <a:rPr spc="-40" dirty="0"/>
              <a:t> </a:t>
            </a:r>
            <a:r>
              <a:rPr spc="-10" dirty="0"/>
              <a:t>TESTING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99627" y="6492299"/>
            <a:ext cx="562610" cy="365760"/>
          </a:xfrm>
          <a:custGeom>
            <a:avLst/>
            <a:gdLst/>
            <a:ahLst/>
            <a:cxnLst/>
            <a:rect l="l" t="t" r="r" b="b"/>
            <a:pathLst>
              <a:path w="562609" h="365759">
                <a:moveTo>
                  <a:pt x="281249" y="365699"/>
                </a:moveTo>
                <a:lnTo>
                  <a:pt x="224568" y="361985"/>
                </a:lnTo>
                <a:lnTo>
                  <a:pt x="171774" y="351330"/>
                </a:lnTo>
                <a:lnTo>
                  <a:pt x="124000" y="334472"/>
                </a:lnTo>
                <a:lnTo>
                  <a:pt x="82376" y="312144"/>
                </a:lnTo>
                <a:lnTo>
                  <a:pt x="48032" y="285083"/>
                </a:lnTo>
                <a:lnTo>
                  <a:pt x="22101" y="254023"/>
                </a:lnTo>
                <a:lnTo>
                  <a:pt x="0" y="182849"/>
                </a:lnTo>
                <a:lnTo>
                  <a:pt x="5713" y="145999"/>
                </a:lnTo>
                <a:lnTo>
                  <a:pt x="48032" y="80616"/>
                </a:lnTo>
                <a:lnTo>
                  <a:pt x="82376" y="53555"/>
                </a:lnTo>
                <a:lnTo>
                  <a:pt x="124000" y="31227"/>
                </a:lnTo>
                <a:lnTo>
                  <a:pt x="171774" y="14369"/>
                </a:lnTo>
                <a:lnTo>
                  <a:pt x="224568" y="3714"/>
                </a:lnTo>
                <a:lnTo>
                  <a:pt x="281249" y="0"/>
                </a:lnTo>
                <a:lnTo>
                  <a:pt x="337931" y="3714"/>
                </a:lnTo>
                <a:lnTo>
                  <a:pt x="390724" y="14369"/>
                </a:lnTo>
                <a:lnTo>
                  <a:pt x="438499" y="31227"/>
                </a:lnTo>
                <a:lnTo>
                  <a:pt x="480123" y="53555"/>
                </a:lnTo>
                <a:lnTo>
                  <a:pt x="514466" y="80616"/>
                </a:lnTo>
                <a:lnTo>
                  <a:pt x="540397" y="111676"/>
                </a:lnTo>
                <a:lnTo>
                  <a:pt x="562499" y="182849"/>
                </a:lnTo>
                <a:lnTo>
                  <a:pt x="556785" y="219700"/>
                </a:lnTo>
                <a:lnTo>
                  <a:pt x="514466" y="285083"/>
                </a:lnTo>
                <a:lnTo>
                  <a:pt x="480123" y="312144"/>
                </a:lnTo>
                <a:lnTo>
                  <a:pt x="438499" y="334472"/>
                </a:lnTo>
                <a:lnTo>
                  <a:pt x="390724" y="351330"/>
                </a:lnTo>
                <a:lnTo>
                  <a:pt x="337931" y="361985"/>
                </a:lnTo>
                <a:lnTo>
                  <a:pt x="2812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74653" y="1060450"/>
          <a:ext cx="11518900" cy="4799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67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8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67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96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7566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spc="-25" dirty="0">
                          <a:latin typeface="Times New Roman"/>
                          <a:cs typeface="Times New Roman"/>
                        </a:rPr>
                        <a:t>No.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spc="-30" dirty="0">
                          <a:latin typeface="Times New Roman"/>
                          <a:cs typeface="Times New Roman"/>
                        </a:rPr>
                        <a:t>Test</a:t>
                      </a:r>
                      <a:r>
                        <a:rPr sz="1800" b="1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Condition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Description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Expected</a:t>
                      </a:r>
                      <a:r>
                        <a:rPr sz="1800" b="1" spc="-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Result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Actual</a:t>
                      </a:r>
                      <a:r>
                        <a:rPr sz="1800" b="1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Output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Status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1445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4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66675">
                        <a:lnSpc>
                          <a:spcPct val="100000"/>
                        </a:lnSpc>
                      </a:pP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2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4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66675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Login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55"/>
                        </a:lnSpc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Non-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Registered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user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marR="437515">
                        <a:lnSpc>
                          <a:spcPts val="192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System</a:t>
                      </a:r>
                      <a:r>
                        <a:rPr sz="16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will</a:t>
                      </a:r>
                      <a:r>
                        <a:rPr sz="16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allow Non-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Registered</a:t>
                      </a:r>
                      <a:r>
                        <a:rPr sz="16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user</a:t>
                      </a:r>
                      <a:r>
                        <a:rPr sz="16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to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login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marR="314960">
                        <a:lnSpc>
                          <a:spcPts val="192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System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will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display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validation</a:t>
                      </a:r>
                      <a:r>
                        <a:rPr sz="16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message</a:t>
                      </a:r>
                      <a:r>
                        <a:rPr sz="1600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like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“Can’t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find</a:t>
                      </a: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user”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55"/>
                        </a:lnSpc>
                      </a:pP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Pass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144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marR="320675">
                        <a:lnSpc>
                          <a:spcPts val="192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Click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on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login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button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16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invalid</a:t>
                      </a:r>
                      <a:r>
                        <a:rPr sz="16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email</a:t>
                      </a:r>
                      <a:r>
                        <a:rPr sz="16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password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marR="156845">
                        <a:lnSpc>
                          <a:spcPts val="192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System</a:t>
                      </a:r>
                      <a:r>
                        <a:rPr sz="16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will</a:t>
                      </a:r>
                      <a:r>
                        <a:rPr sz="16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sz="16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allow</a:t>
                      </a:r>
                      <a:r>
                        <a:rPr sz="16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user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6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login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marR="314960">
                        <a:lnSpc>
                          <a:spcPts val="192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System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will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display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validation</a:t>
                      </a:r>
                      <a:r>
                        <a:rPr sz="16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message</a:t>
                      </a:r>
                      <a:r>
                        <a:rPr sz="1600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like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“Invalid</a:t>
                      </a:r>
                      <a:r>
                        <a:rPr sz="16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login</a:t>
                      </a:r>
                      <a:r>
                        <a:rPr sz="16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details”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55"/>
                        </a:lnSpc>
                      </a:pP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Pass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077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marR="409575">
                        <a:lnSpc>
                          <a:spcPts val="192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Click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on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login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button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16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valid</a:t>
                      </a:r>
                      <a:r>
                        <a:rPr sz="16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email</a:t>
                      </a:r>
                      <a:r>
                        <a:rPr sz="16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password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55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System</a:t>
                      </a: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will</a:t>
                      </a: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allow</a:t>
                      </a: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login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marR="314960">
                        <a:lnSpc>
                          <a:spcPts val="192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System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will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display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validation</a:t>
                      </a:r>
                      <a:r>
                        <a:rPr sz="16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message</a:t>
                      </a:r>
                      <a:r>
                        <a:rPr sz="1600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like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“Login</a:t>
                      </a: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successful”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55"/>
                        </a:lnSpc>
                      </a:pP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Pass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98</a:t>
            </a:fld>
            <a:endParaRPr spc="40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99627" y="6492299"/>
            <a:ext cx="562610" cy="365760"/>
          </a:xfrm>
          <a:custGeom>
            <a:avLst/>
            <a:gdLst/>
            <a:ahLst/>
            <a:cxnLst/>
            <a:rect l="l" t="t" r="r" b="b"/>
            <a:pathLst>
              <a:path w="562609" h="365759">
                <a:moveTo>
                  <a:pt x="281249" y="365699"/>
                </a:moveTo>
                <a:lnTo>
                  <a:pt x="224568" y="361985"/>
                </a:lnTo>
                <a:lnTo>
                  <a:pt x="171774" y="351330"/>
                </a:lnTo>
                <a:lnTo>
                  <a:pt x="124000" y="334472"/>
                </a:lnTo>
                <a:lnTo>
                  <a:pt x="82376" y="312144"/>
                </a:lnTo>
                <a:lnTo>
                  <a:pt x="48032" y="285083"/>
                </a:lnTo>
                <a:lnTo>
                  <a:pt x="22101" y="254023"/>
                </a:lnTo>
                <a:lnTo>
                  <a:pt x="0" y="182849"/>
                </a:lnTo>
                <a:lnTo>
                  <a:pt x="5713" y="145999"/>
                </a:lnTo>
                <a:lnTo>
                  <a:pt x="48032" y="80616"/>
                </a:lnTo>
                <a:lnTo>
                  <a:pt x="82376" y="53555"/>
                </a:lnTo>
                <a:lnTo>
                  <a:pt x="124000" y="31227"/>
                </a:lnTo>
                <a:lnTo>
                  <a:pt x="171774" y="14369"/>
                </a:lnTo>
                <a:lnTo>
                  <a:pt x="224568" y="3714"/>
                </a:lnTo>
                <a:lnTo>
                  <a:pt x="281249" y="0"/>
                </a:lnTo>
                <a:lnTo>
                  <a:pt x="337931" y="3714"/>
                </a:lnTo>
                <a:lnTo>
                  <a:pt x="390724" y="14369"/>
                </a:lnTo>
                <a:lnTo>
                  <a:pt x="438499" y="31227"/>
                </a:lnTo>
                <a:lnTo>
                  <a:pt x="480123" y="53555"/>
                </a:lnTo>
                <a:lnTo>
                  <a:pt x="514466" y="80616"/>
                </a:lnTo>
                <a:lnTo>
                  <a:pt x="540397" y="111676"/>
                </a:lnTo>
                <a:lnTo>
                  <a:pt x="562499" y="182849"/>
                </a:lnTo>
                <a:lnTo>
                  <a:pt x="556785" y="219700"/>
                </a:lnTo>
                <a:lnTo>
                  <a:pt x="514466" y="285083"/>
                </a:lnTo>
                <a:lnTo>
                  <a:pt x="480123" y="312144"/>
                </a:lnTo>
                <a:lnTo>
                  <a:pt x="438499" y="334472"/>
                </a:lnTo>
                <a:lnTo>
                  <a:pt x="390724" y="351330"/>
                </a:lnTo>
                <a:lnTo>
                  <a:pt x="337931" y="361985"/>
                </a:lnTo>
                <a:lnTo>
                  <a:pt x="281249" y="365699"/>
                </a:lnTo>
                <a:close/>
              </a:path>
            </a:pathLst>
          </a:custGeom>
          <a:solidFill>
            <a:srgbClr val="1C1C1C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49250" y="1060450"/>
          <a:ext cx="11570335" cy="4571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0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2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2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72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87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8582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spc="-25" dirty="0">
                          <a:latin typeface="Times New Roman"/>
                          <a:cs typeface="Times New Roman"/>
                        </a:rPr>
                        <a:t>No.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spc="-30" dirty="0">
                          <a:latin typeface="Times New Roman"/>
                          <a:cs typeface="Times New Roman"/>
                        </a:rPr>
                        <a:t>Test</a:t>
                      </a:r>
                      <a:r>
                        <a:rPr sz="1800" b="1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Condition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Description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Expected</a:t>
                      </a:r>
                      <a:r>
                        <a:rPr sz="1800" b="1" spc="-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Result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Actual</a:t>
                      </a:r>
                      <a:r>
                        <a:rPr sz="1800" b="1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Output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Status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732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66675">
                        <a:lnSpc>
                          <a:spcPct val="100000"/>
                        </a:lnSpc>
                      </a:pP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3.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6667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Forget</a:t>
                      </a:r>
                      <a:r>
                        <a:rPr sz="1600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Password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 marR="271780">
                        <a:lnSpc>
                          <a:spcPts val="192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Click</a:t>
                      </a:r>
                      <a:r>
                        <a:rPr sz="16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on</a:t>
                      </a:r>
                      <a:r>
                        <a:rPr sz="16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reset</a:t>
                      </a:r>
                      <a:r>
                        <a:rPr sz="16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password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button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without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email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marR="731520">
                        <a:lnSpc>
                          <a:spcPts val="192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System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will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display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validation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message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marR="339725">
                        <a:lnSpc>
                          <a:spcPts val="192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System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display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message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like</a:t>
                      </a: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“Email</a:t>
                      </a:r>
                      <a:r>
                        <a:rPr sz="16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is</a:t>
                      </a: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required”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55"/>
                        </a:lnSpc>
                      </a:pP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Pass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41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 marR="215265">
                        <a:lnSpc>
                          <a:spcPts val="192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Click</a:t>
                      </a:r>
                      <a:r>
                        <a:rPr sz="16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on</a:t>
                      </a:r>
                      <a:r>
                        <a:rPr sz="16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reset</a:t>
                      </a:r>
                      <a:r>
                        <a:rPr sz="16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password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button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wrong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email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marR="731520">
                        <a:lnSpc>
                          <a:spcPts val="192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System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will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display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validation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message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marR="175895">
                        <a:lnSpc>
                          <a:spcPts val="192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System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display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message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like</a:t>
                      </a:r>
                      <a:r>
                        <a:rPr sz="16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“Email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doesn't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exist!”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55"/>
                        </a:lnSpc>
                      </a:pP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Pass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41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 marR="271780">
                        <a:lnSpc>
                          <a:spcPts val="192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Click</a:t>
                      </a:r>
                      <a:r>
                        <a:rPr sz="16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on</a:t>
                      </a:r>
                      <a:r>
                        <a:rPr sz="16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reset</a:t>
                      </a:r>
                      <a:r>
                        <a:rPr sz="16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password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button</a:t>
                      </a:r>
                      <a:r>
                        <a:rPr sz="16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16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valid</a:t>
                      </a:r>
                      <a:r>
                        <a:rPr sz="16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email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marR="234950">
                        <a:lnSpc>
                          <a:spcPts val="192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System</a:t>
                      </a: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will</a:t>
                      </a: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allow</a:t>
                      </a: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send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reset</a:t>
                      </a:r>
                      <a:r>
                        <a:rPr sz="16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link</a:t>
                      </a:r>
                      <a:r>
                        <a:rPr sz="16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6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email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marR="232410">
                        <a:lnSpc>
                          <a:spcPts val="192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System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display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message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like</a:t>
                      </a:r>
                      <a:r>
                        <a:rPr sz="16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“Reset</a:t>
                      </a:r>
                      <a:r>
                        <a:rPr sz="16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password</a:t>
                      </a:r>
                      <a:r>
                        <a:rPr sz="16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link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send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email”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55"/>
                        </a:lnSpc>
                      </a:pPr>
                      <a:r>
                        <a:rPr sz="1600" spc="-20" dirty="0">
                          <a:latin typeface="Times New Roman"/>
                          <a:cs typeface="Times New Roman"/>
                        </a:rPr>
                        <a:t>Pass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pc="40" dirty="0"/>
              <a:t>99</a:t>
            </a:fld>
            <a:endParaRPr spc="4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</TotalTime>
  <Words>3909</Words>
  <Application>Microsoft Office PowerPoint</Application>
  <PresentationFormat>Widescreen</PresentationFormat>
  <Paragraphs>742</Paragraphs>
  <Slides>104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0" baseType="lpstr">
      <vt:lpstr>Yu Gothic UI</vt:lpstr>
      <vt:lpstr>Calibri</vt:lpstr>
      <vt:lpstr>Cambria</vt:lpstr>
      <vt:lpstr>Segoe UI Symbol</vt:lpstr>
      <vt:lpstr>Times New Roman</vt:lpstr>
      <vt:lpstr>Office Theme</vt:lpstr>
      <vt:lpstr>School of Technology, Design and Computer Application Silver Oak College of Compter Application Department of Computer Application</vt:lpstr>
      <vt:lpstr>1. PROJECT PROFILE</vt:lpstr>
      <vt:lpstr>2. EXISTING SYSTEM</vt:lpstr>
      <vt:lpstr>3. NEED FOR NEW SYSTEM</vt:lpstr>
      <vt:lpstr> FUNCTIONAL SPECIFICATION</vt:lpstr>
      <vt:lpstr>4. FUNCTIONAL SPECIFICATION</vt:lpstr>
      <vt:lpstr>4. FUNCTIONAL SPECIFICATION</vt:lpstr>
      <vt:lpstr>4. FUNCTIONAL SPECIFICATION</vt:lpstr>
      <vt:lpstr>5. SYSTEM REQUIREMENT</vt:lpstr>
      <vt:lpstr>5. SYSTEM REQUIREMENT</vt:lpstr>
      <vt:lpstr>6. SYSTEM FLOWCHART</vt:lpstr>
      <vt:lpstr>PowerPoint Presentation</vt:lpstr>
      <vt:lpstr>7. ER DIAGRAM</vt:lpstr>
      <vt:lpstr>PowerPoint Presentation</vt:lpstr>
      <vt:lpstr>8. DATAFLOW DIAGRAM</vt:lpstr>
      <vt:lpstr>8. DATAFLOW DIAGRAM</vt:lpstr>
      <vt:lpstr>8.2 FIRST LEVEL DFD</vt:lpstr>
      <vt:lpstr>FIRST LEVEL DFD AUCTIONEER SIDE</vt:lpstr>
      <vt:lpstr>9. DATA DICTIONARY</vt:lpstr>
      <vt:lpstr>Users</vt:lpstr>
      <vt:lpstr>Instructor</vt:lpstr>
      <vt:lpstr>PowerPoint Presentation</vt:lpstr>
      <vt:lpstr>Quiz</vt:lpstr>
      <vt:lpstr>10. INPUT DESIGN</vt:lpstr>
      <vt:lpstr>10.1 INPUT DESIGN FOR ADMIN SIDE</vt:lpstr>
      <vt:lpstr>PowerPoint Presentation</vt:lpstr>
      <vt:lpstr>Login page with validation</vt:lpstr>
      <vt:lpstr>Add product page</vt:lpstr>
      <vt:lpstr>Add product page with validation</vt:lpstr>
      <vt:lpstr>Edit product page</vt:lpstr>
      <vt:lpstr>Edit product page with validation</vt:lpstr>
      <vt:lpstr>Delete product with confirmation</vt:lpstr>
      <vt:lpstr>Add bid page</vt:lpstr>
      <vt:lpstr>Add bid page with validation</vt:lpstr>
      <vt:lpstr>Accept bid page</vt:lpstr>
      <vt:lpstr>Edit bid page</vt:lpstr>
      <vt:lpstr>Edit bid page with validation</vt:lpstr>
      <vt:lpstr>Delete bid with confirmation</vt:lpstr>
      <vt:lpstr>Add user page</vt:lpstr>
      <vt:lpstr>Add user page with validation</vt:lpstr>
      <vt:lpstr>Update user page</vt:lpstr>
      <vt:lpstr>Update user page with validation</vt:lpstr>
      <vt:lpstr>Delete user with confirmation</vt:lpstr>
      <vt:lpstr>Update profile page</vt:lpstr>
      <vt:lpstr>Update profile page with validation</vt:lpstr>
      <vt:lpstr>Forget password page</vt:lpstr>
      <vt:lpstr>Forget password page with validation</vt:lpstr>
      <vt:lpstr>Forget password page with confirmation</vt:lpstr>
      <vt:lpstr>Forget password link sent to email</vt:lpstr>
      <vt:lpstr>Reset password page</vt:lpstr>
      <vt:lpstr>Forget password page with validation</vt:lpstr>
      <vt:lpstr>10.2 INPUT DESIGN FOR AUCTIONEER SIDE</vt:lpstr>
      <vt:lpstr>Registration page</vt:lpstr>
      <vt:lpstr>Registration page with Validation</vt:lpstr>
      <vt:lpstr>PowerPoint Presentation</vt:lpstr>
      <vt:lpstr>Login page with validation</vt:lpstr>
      <vt:lpstr>Add product page</vt:lpstr>
      <vt:lpstr>Add product page with validation</vt:lpstr>
      <vt:lpstr>Edit product page</vt:lpstr>
      <vt:lpstr>Edit product page with validation</vt:lpstr>
      <vt:lpstr>Delete product with confirmation</vt:lpstr>
      <vt:lpstr>Accept bid page</vt:lpstr>
      <vt:lpstr>Update profile page</vt:lpstr>
      <vt:lpstr>Update profile page with validation</vt:lpstr>
      <vt:lpstr>Forget password page</vt:lpstr>
      <vt:lpstr>Forget password page with validation</vt:lpstr>
      <vt:lpstr>PowerPoint Presentation</vt:lpstr>
      <vt:lpstr>10.3 INPUT DESIGN FOR BIDDER SIDE</vt:lpstr>
      <vt:lpstr>Registration page</vt:lpstr>
      <vt:lpstr>Registration page with Validation</vt:lpstr>
      <vt:lpstr>PowerPoint Presentation</vt:lpstr>
      <vt:lpstr>Login page with validation</vt:lpstr>
      <vt:lpstr>Edit bid page</vt:lpstr>
      <vt:lpstr>Edit bid page with validation</vt:lpstr>
      <vt:lpstr>Delete bid with confirmation</vt:lpstr>
      <vt:lpstr>Update profile page</vt:lpstr>
      <vt:lpstr>Update profile page with validation</vt:lpstr>
      <vt:lpstr>Forget password page</vt:lpstr>
      <vt:lpstr>Forget password page with validation</vt:lpstr>
      <vt:lpstr>11. OUTPUT DESIGN</vt:lpstr>
      <vt:lpstr>11.1 OUTPUT DESIGN FOR ADMIN SIDE</vt:lpstr>
      <vt:lpstr>Admin Dashboard</vt:lpstr>
      <vt:lpstr>Product report</vt:lpstr>
      <vt:lpstr>Bid report</vt:lpstr>
      <vt:lpstr>Check bid report</vt:lpstr>
      <vt:lpstr>PowerPoint Presentation</vt:lpstr>
      <vt:lpstr>User report</vt:lpstr>
      <vt:lpstr>11.2 OUTPUT DESIGN FOR AUCTIONEER SIDE</vt:lpstr>
      <vt:lpstr>Auctioneer Dashboard</vt:lpstr>
      <vt:lpstr>Product report</vt:lpstr>
      <vt:lpstr>Check bid report</vt:lpstr>
      <vt:lpstr>PowerPoint Presentation</vt:lpstr>
      <vt:lpstr>11.3 OUTPUT DESIGN FOR BIDDER SIDE</vt:lpstr>
      <vt:lpstr>Bidder Dashboard</vt:lpstr>
      <vt:lpstr>Bid report</vt:lpstr>
      <vt:lpstr>Won product report / Accepted bid report</vt:lpstr>
      <vt:lpstr>12. TESTING</vt:lpstr>
      <vt:lpstr>PowerPoint Presentation</vt:lpstr>
      <vt:lpstr>PowerPoint Presentation</vt:lpstr>
      <vt:lpstr>PowerPoint Presentation</vt:lpstr>
      <vt:lpstr>PowerPoint Presentation</vt:lpstr>
      <vt:lpstr>13. FUTURE ENHANCEMENT</vt:lpstr>
      <vt:lpstr>14. BIBLIOGRAPHY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BCA 6th Semester_Project PPT FORMAT (1).pptx</dc:title>
  <dc:creator>HET KADIVAR</dc:creator>
  <cp:lastModifiedBy>het kadivar</cp:lastModifiedBy>
  <cp:revision>2</cp:revision>
  <dcterms:created xsi:type="dcterms:W3CDTF">2025-04-26T04:30:13Z</dcterms:created>
  <dcterms:modified xsi:type="dcterms:W3CDTF">2025-04-27T03:37:29Z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2025-04-26T00:00:00Z</vt:filetime>
  </property>
  <property fmtid="{D5CDD505-2E9C-101B-9397-08002B2CF9AE}" pid="3" name="Creator">
    <vt:lpwstr>Google</vt:lpwstr>
  </property>
  <property fmtid="{D5CDD505-2E9C-101B-9397-08002B2CF9AE}" pid="4" name="LastSaved">
    <vt:filetime>2025-04-26T00:00:00Z</vt:filetime>
  </property>
</Properties>
</file>